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0" r:id="rId2"/>
    <p:sldId id="256" r:id="rId3"/>
    <p:sldId id="269" r:id="rId4"/>
    <p:sldId id="290" r:id="rId5"/>
    <p:sldId id="291" r:id="rId6"/>
    <p:sldId id="292" r:id="rId7"/>
    <p:sldId id="293" r:id="rId8"/>
    <p:sldId id="294" r:id="rId9"/>
    <p:sldId id="279" r:id="rId10"/>
    <p:sldId id="295"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99FF"/>
    <a:srgbClr val="0A27D4"/>
    <a:srgbClr val="0000FF"/>
    <a:srgbClr val="04105A"/>
    <a:srgbClr val="47627F"/>
    <a:srgbClr val="ED613E"/>
    <a:srgbClr val="BF3C48"/>
    <a:srgbClr val="856E45"/>
    <a:srgbClr val="6F2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0" d="100"/>
          <a:sy n="70" d="100"/>
        </p:scale>
        <p:origin x="-1838" y="-4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94391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41494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8800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E7815E-F7B8-4E93-9F6C-89F6C3C8DBB8}" type="datetimeFigureOut">
              <a:rPr lang="en-US" smtClean="0"/>
              <a:pPr/>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45546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E7815E-F7B8-4E93-9F6C-89F6C3C8DBB8}" type="datetimeFigureOut">
              <a:rPr lang="en-US" smtClean="0"/>
              <a:pPr/>
              <a:t>3/29/2024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852076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E7815E-F7B8-4E93-9F6C-89F6C3C8DBB8}" type="datetimeFigureOut">
              <a:rPr lang="en-US" smtClean="0"/>
              <a:pPr/>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6507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E7815E-F7B8-4E93-9F6C-89F6C3C8DBB8}" type="datetimeFigureOut">
              <a:rPr lang="en-US" smtClean="0"/>
              <a:pPr/>
              <a:t>3/29/2024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7109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E7815E-F7B8-4E93-9F6C-89F6C3C8DBB8}" type="datetimeFigureOut">
              <a:rPr lang="en-US" smtClean="0"/>
              <a:pPr/>
              <a:t>3/29/2024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391073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7815E-F7B8-4E93-9F6C-89F6C3C8DBB8}" type="datetimeFigureOut">
              <a:rPr lang="en-US" smtClean="0"/>
              <a:pPr/>
              <a:t>3/29/2024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324613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1748878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E7815E-F7B8-4E93-9F6C-89F6C3C8DBB8}" type="datetimeFigureOut">
              <a:rPr lang="en-US" smtClean="0"/>
              <a:pPr/>
              <a:t>3/29/2024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837FF7-5919-41BF-8DD0-96FAEA1BD99B}" type="slidenum">
              <a:rPr lang="en-US" smtClean="0"/>
              <a:pPr/>
              <a:t>‹#›</a:t>
            </a:fld>
            <a:endParaRPr lang="en-US"/>
          </a:p>
        </p:txBody>
      </p:sp>
    </p:spTree>
    <p:extLst>
      <p:ext uri="{BB962C8B-B14F-4D97-AF65-F5344CB8AC3E}">
        <p14:creationId xmlns:p14="http://schemas.microsoft.com/office/powerpoint/2010/main" val="2167276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88" y="0"/>
            <a:ext cx="9143024"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7815E-F7B8-4E93-9F6C-89F6C3C8DBB8}" type="datetimeFigureOut">
              <a:rPr lang="en-US" smtClean="0"/>
              <a:pPr/>
              <a:t>3/29/2024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37FF7-5919-41BF-8DD0-96FAEA1BD99B}" type="slidenum">
              <a:rPr lang="en-US" smtClean="0"/>
              <a:pPr/>
              <a:t>‹#›</a:t>
            </a:fld>
            <a:endParaRPr lang="en-US"/>
          </a:p>
        </p:txBody>
      </p:sp>
    </p:spTree>
    <p:extLst>
      <p:ext uri="{BB962C8B-B14F-4D97-AF65-F5344CB8AC3E}">
        <p14:creationId xmlns:p14="http://schemas.microsoft.com/office/powerpoint/2010/main" val="2857459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9113" y="971072"/>
            <a:ext cx="7083570" cy="962001"/>
          </a:xfrm>
        </p:spPr>
        <p:txBody>
          <a:bodyPr>
            <a:normAutofit fontScale="90000"/>
          </a:bodyPr>
          <a:lstStyle/>
          <a:p>
            <a:pPr algn="ct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t>
            </a: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endParaRPr lang="ru-RU" sz="2700" b="1" dirty="0"/>
          </a:p>
        </p:txBody>
      </p:sp>
      <p:sp>
        <p:nvSpPr>
          <p:cNvPr id="3" name="Текст 2"/>
          <p:cNvSpPr>
            <a:spLocks noGrp="1"/>
          </p:cNvSpPr>
          <p:nvPr>
            <p:ph type="body" idx="1"/>
          </p:nvPr>
        </p:nvSpPr>
        <p:spPr>
          <a:xfrm>
            <a:off x="1698171" y="968829"/>
            <a:ext cx="6999515" cy="4950707"/>
          </a:xfrm>
        </p:spPr>
        <p:txBody>
          <a:bodyPr>
            <a:normAutofit/>
          </a:bodyPr>
          <a:lstStyle/>
          <a:p>
            <a:pPr algn="ctr">
              <a:defRPr/>
            </a:pPr>
            <a:r>
              <a:rPr lang="kk-KZ" sz="4400" b="1" dirty="0" smtClean="0">
                <a:latin typeface="Times New Roman" panose="02020603050405020304" pitchFamily="18" charset="0"/>
                <a:cs typeface="Times New Roman" panose="02020603050405020304" pitchFamily="18" charset="0"/>
              </a:rPr>
              <a:t>Тұлғалану үдерісіне кері әсерін тигізетін әлеуметтік қатерлі отбасылармен жұмыс</a:t>
            </a:r>
            <a:endParaRPr lang="kk-KZ"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2324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9113" y="971072"/>
            <a:ext cx="7083570" cy="962001"/>
          </a:xfrm>
        </p:spPr>
        <p:txBody>
          <a:bodyPr>
            <a:normAutofit fontScale="90000"/>
          </a:bodyPr>
          <a:lstStyle/>
          <a:p>
            <a:pPr algn="ct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t>
            </a: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endParaRPr lang="ru-RU" sz="2700" b="1" dirty="0"/>
          </a:p>
        </p:txBody>
      </p:sp>
      <p:sp>
        <p:nvSpPr>
          <p:cNvPr id="3" name="Текст 2"/>
          <p:cNvSpPr>
            <a:spLocks noGrp="1"/>
          </p:cNvSpPr>
          <p:nvPr>
            <p:ph type="body" idx="1"/>
          </p:nvPr>
        </p:nvSpPr>
        <p:spPr>
          <a:xfrm>
            <a:off x="1752600" y="370115"/>
            <a:ext cx="7075714" cy="2721428"/>
          </a:xfrm>
        </p:spPr>
        <p:txBody>
          <a:bodyPr>
            <a:normAutofit/>
          </a:bodyPr>
          <a:lstStyle/>
          <a:p>
            <a:pPr algn="just">
              <a:defRPr/>
            </a:pPr>
            <a:r>
              <a:rPr lang="ru-RU" sz="1800" b="1" dirty="0" err="1">
                <a:solidFill>
                  <a:schemeClr val="accent5">
                    <a:lumMod val="75000"/>
                  </a:schemeClr>
                </a:solidFill>
                <a:latin typeface="Times New Roman" pitchFamily="18" charset="0"/>
                <a:cs typeface="Times New Roman" pitchFamily="18" charset="0"/>
              </a:rPr>
              <a:t>Балаларды</a:t>
            </a:r>
            <a:r>
              <a:rPr lang="ru-RU" sz="1800" b="1" dirty="0">
                <a:solidFill>
                  <a:schemeClr val="accent5">
                    <a:lumMod val="75000"/>
                  </a:schemeClr>
                </a:solidFill>
                <a:latin typeface="Times New Roman" pitchFamily="18" charset="0"/>
                <a:cs typeface="Times New Roman" pitchFamily="18" charset="0"/>
              </a:rPr>
              <a:t> </a:t>
            </a:r>
            <a:r>
              <a:rPr lang="ru-RU" sz="1800" b="1" dirty="0" err="1">
                <a:solidFill>
                  <a:schemeClr val="accent5">
                    <a:lumMod val="75000"/>
                  </a:schemeClr>
                </a:solidFill>
                <a:latin typeface="Times New Roman" pitchFamily="18" charset="0"/>
                <a:cs typeface="Times New Roman" pitchFamily="18" charset="0"/>
              </a:rPr>
              <a:t>психологиялық-педагогикалық</a:t>
            </a:r>
            <a:r>
              <a:rPr lang="ru-RU" sz="1800" b="1" dirty="0">
                <a:solidFill>
                  <a:schemeClr val="accent5">
                    <a:lumMod val="75000"/>
                  </a:schemeClr>
                </a:solidFill>
                <a:latin typeface="Times New Roman" pitchFamily="18" charset="0"/>
                <a:cs typeface="Times New Roman" pitchFamily="18" charset="0"/>
              </a:rPr>
              <a:t> </a:t>
            </a:r>
            <a:r>
              <a:rPr lang="ru-RU" sz="1800" b="1" dirty="0" err="1">
                <a:solidFill>
                  <a:schemeClr val="accent5">
                    <a:lumMod val="75000"/>
                  </a:schemeClr>
                </a:solidFill>
                <a:latin typeface="Times New Roman" pitchFamily="18" charset="0"/>
                <a:cs typeface="Times New Roman" pitchFamily="18" charset="0"/>
              </a:rPr>
              <a:t>сүйемелдеу</a:t>
            </a:r>
            <a:r>
              <a:rPr lang="ru-RU" sz="1800" b="1" dirty="0">
                <a:solidFill>
                  <a:srgbClr val="002060"/>
                </a:solidFill>
                <a:latin typeface="Times New Roman" pitchFamily="18" charset="0"/>
                <a:cs typeface="Times New Roman" pitchFamily="18" charset="0"/>
              </a:rPr>
              <a:t> </a:t>
            </a:r>
            <a:r>
              <a:rPr lang="ru-RU" sz="1800" dirty="0" err="1">
                <a:latin typeface="Times New Roman" pitchFamily="18" charset="0"/>
                <a:cs typeface="Times New Roman" pitchFamily="18" charset="0"/>
              </a:rPr>
              <a:t>бұл</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білім</a:t>
            </a:r>
            <a:r>
              <a:rPr lang="ru-RU" sz="1800" dirty="0">
                <a:latin typeface="Times New Roman" pitchFamily="18" charset="0"/>
                <a:cs typeface="Times New Roman" pitchFamily="18" charset="0"/>
              </a:rPr>
              <a:t> беру </a:t>
            </a:r>
            <a:r>
              <a:rPr lang="ru-RU" sz="1800" dirty="0" err="1">
                <a:latin typeface="Times New Roman" pitchFamily="18" charset="0"/>
                <a:cs typeface="Times New Roman" pitchFamily="18" charset="0"/>
              </a:rPr>
              <a:t>ұйымдарында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іске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асырылатын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жүйелі-ұйымдастырылған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қызмет</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оның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барысында</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ерекше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білім</a:t>
            </a:r>
            <a:r>
              <a:rPr lang="ru-RU" sz="1800" dirty="0">
                <a:latin typeface="Times New Roman" pitchFamily="18" charset="0"/>
                <a:cs typeface="Times New Roman" pitchFamily="18" charset="0"/>
              </a:rPr>
              <a:t> беру </a:t>
            </a:r>
            <a:r>
              <a:rPr lang="ru-RU" sz="1800" dirty="0" err="1">
                <a:latin typeface="Times New Roman" pitchFamily="18" charset="0"/>
                <a:cs typeface="Times New Roman" pitchFamily="18" charset="0"/>
              </a:rPr>
              <a:t>қажеттіліктерін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бағалау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негізінде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ерекше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білім</a:t>
            </a:r>
            <a:r>
              <a:rPr lang="ru-RU" sz="1800" dirty="0">
                <a:latin typeface="Times New Roman" pitchFamily="18" charset="0"/>
                <a:cs typeface="Times New Roman" pitchFamily="18" charset="0"/>
              </a:rPr>
              <a:t> беру </a:t>
            </a:r>
            <a:r>
              <a:rPr lang="ru-RU" sz="1800" dirty="0" err="1">
                <a:latin typeface="Times New Roman" pitchFamily="18" charset="0"/>
                <a:cs typeface="Times New Roman" pitchFamily="18" charset="0"/>
              </a:rPr>
              <a:t>қажеттіліктері</a:t>
            </a:r>
            <a:r>
              <a:rPr lang="ru-RU" sz="1800" dirty="0">
                <a:latin typeface="Times New Roman" pitchFamily="18" charset="0"/>
                <a:cs typeface="Times New Roman" pitchFamily="18" charset="0"/>
              </a:rPr>
              <a:t> бар </a:t>
            </a:r>
            <a:r>
              <a:rPr lang="ru-RU" sz="1800" dirty="0" err="1">
                <a:latin typeface="Times New Roman" pitchFamily="18" charset="0"/>
                <a:cs typeface="Times New Roman" pitchFamily="18" charset="0"/>
              </a:rPr>
              <a:t>адамдарды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балаларды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оның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ішінде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мүмкіндігі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шектеулі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балаларды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оқыту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және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дамыту</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үшін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әлеуметтік-психологиялық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және</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педагогикалық</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жағдайлар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жасалады</a:t>
            </a:r>
            <a:r>
              <a:rPr lang="ru-RU" sz="1800" dirty="0">
                <a:latin typeface="Times New Roman" pitchFamily="18" charset="0"/>
                <a:cs typeface="Times New Roman" pitchFamily="18" charset="0"/>
              </a:rPr>
              <a:t>.</a:t>
            </a:r>
          </a:p>
          <a:p>
            <a:pPr>
              <a:defRPr/>
            </a:pPr>
            <a:r>
              <a:rPr lang="ru-RU" sz="1600" b="1" dirty="0" err="1">
                <a:solidFill>
                  <a:schemeClr val="accent5"/>
                </a:solidFill>
                <a:latin typeface="Times New Roman" pitchFamily="18" charset="0"/>
                <a:cs typeface="Times New Roman" pitchFamily="18" charset="0"/>
              </a:rPr>
              <a:t>Алдын</a:t>
            </a:r>
            <a:r>
              <a:rPr lang="ru-RU" sz="1600" b="1" dirty="0">
                <a:solidFill>
                  <a:schemeClr val="accent5"/>
                </a:solidFill>
                <a:latin typeface="Times New Roman" pitchFamily="18" charset="0"/>
                <a:cs typeface="Times New Roman" pitchFamily="18" charset="0"/>
              </a:rPr>
              <a:t> </a:t>
            </a:r>
            <a:r>
              <a:rPr lang="ru-RU" sz="1600" b="1" dirty="0" err="1">
                <a:solidFill>
                  <a:schemeClr val="accent5"/>
                </a:solidFill>
                <a:latin typeface="Times New Roman" pitchFamily="18" charset="0"/>
                <a:cs typeface="Times New Roman" pitchFamily="18" charset="0"/>
              </a:rPr>
              <a:t>алу</a:t>
            </a:r>
            <a:r>
              <a:rPr lang="ru-RU" sz="1600" b="1" dirty="0">
                <a:solidFill>
                  <a:srgbClr val="002060"/>
                </a:solidFill>
                <a:latin typeface="Times New Roman" pitchFamily="18" charset="0"/>
                <a:cs typeface="Times New Roman" pitchFamily="18" charset="0"/>
              </a:rPr>
              <a:t> </a:t>
            </a:r>
            <a:r>
              <a:rPr lang="ru-RU" sz="1600" dirty="0">
                <a:latin typeface="Times New Roman" pitchFamily="18" charset="0"/>
                <a:cs typeface="Times New Roman" pitchFamily="18" charset="0"/>
              </a:rPr>
              <a:t>(</a:t>
            </a:r>
            <a:r>
              <a:rPr lang="ru-RU" sz="1600" dirty="0" err="1">
                <a:latin typeface="Times New Roman" pitchFamily="18" charset="0"/>
                <a:cs typeface="Times New Roman" pitchFamily="18" charset="0"/>
              </a:rPr>
              <a:t>басқа</a:t>
            </a:r>
            <a:r>
              <a:rPr lang="ru-RU" sz="1600" dirty="0">
                <a:latin typeface="Times New Roman" pitchFamily="18" charset="0"/>
                <a:cs typeface="Times New Roman" pitchFamily="18" charset="0"/>
              </a:rPr>
              <a:t> грек. </a:t>
            </a:r>
            <a:r>
              <a:rPr lang="en-US" sz="1600" dirty="0" err="1">
                <a:latin typeface="Times New Roman" pitchFamily="18" charset="0"/>
                <a:cs typeface="Times New Roman" pitchFamily="18" charset="0"/>
              </a:rPr>
              <a:t>prophylaktikos</a:t>
            </a:r>
            <a:r>
              <a:rPr lang="en-US" sz="1600" dirty="0">
                <a:latin typeface="Times New Roman" pitchFamily="18" charset="0"/>
                <a:cs typeface="Times New Roman" pitchFamily="18" charset="0"/>
              </a:rPr>
              <a:t>-</a:t>
            </a:r>
            <a:r>
              <a:rPr lang="ru-RU" sz="1600" dirty="0" err="1">
                <a:latin typeface="Times New Roman" pitchFamily="18" charset="0"/>
                <a:cs typeface="Times New Roman" pitchFamily="18" charset="0"/>
              </a:rPr>
              <a:t>қауіпсіздік</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бағытталған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түрлі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іс-шаралар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кешені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кез</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келген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құбылыстың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алдын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a:t>
            </a:r>
            <a:r>
              <a:rPr lang="ru-RU" sz="1600" dirty="0" err="1">
                <a:latin typeface="Times New Roman" pitchFamily="18" charset="0"/>
                <a:cs typeface="Times New Roman" pitchFamily="18" charset="0"/>
              </a:rPr>
              <a:t>немесе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қауіп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факторларын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жою</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үшін</a:t>
            </a:r>
            <a:r>
              <a:rPr lang="ru-RU" sz="1600" dirty="0">
                <a:latin typeface="Times New Roman" pitchFamily="18" charset="0"/>
                <a:cs typeface="Times New Roman" pitchFamily="18" charset="0"/>
              </a:rPr>
              <a:t>.</a:t>
            </a:r>
          </a:p>
          <a:p>
            <a:pPr>
              <a:defRPr/>
            </a:pPr>
            <a:endParaRPr lang="kk-KZ" sz="1600" b="1" dirty="0" smtClean="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285999" y="2947731"/>
            <a:ext cx="4996543" cy="738664"/>
          </a:xfrm>
          <a:prstGeom prst="rect">
            <a:avLst/>
          </a:prstGeom>
        </p:spPr>
        <p:txBody>
          <a:bodyPr wrap="square">
            <a:spAutoFit/>
          </a:bodyPr>
          <a:lstStyle/>
          <a:p>
            <a:pPr algn="ctr"/>
            <a:r>
              <a:rPr lang="ru-RU" sz="2400" b="1" dirty="0" err="1">
                <a:solidFill>
                  <a:schemeClr val="accent5">
                    <a:lumMod val="75000"/>
                  </a:schemeClr>
                </a:solidFill>
                <a:latin typeface="Times New Roman" pitchFamily="18" charset="0"/>
                <a:cs typeface="Times New Roman" pitchFamily="18" charset="0"/>
              </a:rPr>
              <a:t>Түрлері</a:t>
            </a:r>
            <a:endParaRPr lang="ru-RU" sz="2400" b="1" dirty="0">
              <a:solidFill>
                <a:schemeClr val="accent5">
                  <a:lumMod val="75000"/>
                </a:schemeClr>
              </a:solidFill>
              <a:latin typeface="Times New Roman" pitchFamily="18" charset="0"/>
              <a:cs typeface="Times New Roman" pitchFamily="18" charset="0"/>
            </a:endParaRPr>
          </a:p>
          <a:p>
            <a:pPr algn="ctr"/>
            <a:endParaRPr lang="ru-RU" b="1" dirty="0">
              <a:solidFill>
                <a:schemeClr val="accent5">
                  <a:lumMod val="75000"/>
                </a:schemeClr>
              </a:solidFill>
              <a:latin typeface="Times New Roman" pitchFamily="18" charset="0"/>
              <a:cs typeface="Times New Roman" pitchFamily="18" charset="0"/>
            </a:endParaRPr>
          </a:p>
        </p:txBody>
      </p:sp>
      <p:sp>
        <p:nvSpPr>
          <p:cNvPr id="5" name="TextBox 4"/>
          <p:cNvSpPr txBox="1"/>
          <p:nvPr/>
        </p:nvSpPr>
        <p:spPr>
          <a:xfrm>
            <a:off x="536042" y="3752166"/>
            <a:ext cx="1826991" cy="369332"/>
          </a:xfrm>
          <a:prstGeom prst="rect">
            <a:avLst/>
          </a:prstGeom>
          <a:noFill/>
        </p:spPr>
        <p:txBody>
          <a:bodyPr wrap="square" rtlCol="0">
            <a:spAutoFit/>
          </a:bodyPr>
          <a:lstStyle/>
          <a:p>
            <a:r>
              <a:rPr lang="ru-RU" dirty="0" err="1">
                <a:latin typeface="Times New Roman" pitchFamily="18" charset="0"/>
                <a:cs typeface="Times New Roman" pitchFamily="18" charset="0"/>
              </a:rPr>
              <a:t>Бақылау</a:t>
            </a:r>
            <a:r>
              <a:rPr lang="ru-RU" dirty="0">
                <a:latin typeface="Times New Roman" pitchFamily="18" charset="0"/>
                <a:cs typeface="Times New Roman" pitchFamily="18" charset="0"/>
              </a:rPr>
              <a:t> </a:t>
            </a:r>
          </a:p>
        </p:txBody>
      </p:sp>
      <p:sp>
        <p:nvSpPr>
          <p:cNvPr id="6" name="Прямоугольник 5"/>
          <p:cNvSpPr/>
          <p:nvPr/>
        </p:nvSpPr>
        <p:spPr>
          <a:xfrm>
            <a:off x="1423352" y="4106815"/>
            <a:ext cx="939681" cy="369332"/>
          </a:xfrm>
          <a:prstGeom prst="rect">
            <a:avLst/>
          </a:prstGeom>
        </p:spPr>
        <p:txBody>
          <a:bodyPr wrap="none">
            <a:spAutoFit/>
          </a:bodyPr>
          <a:lstStyle/>
          <a:p>
            <a:pPr algn="ctr"/>
            <a:r>
              <a:rPr lang="ru-RU" dirty="0" err="1">
                <a:latin typeface="Times New Roman" pitchFamily="18" charset="0"/>
                <a:cs typeface="Times New Roman" pitchFamily="18" charset="0"/>
              </a:rPr>
              <a:t>Әңгіме</a:t>
            </a:r>
            <a:r>
              <a:rPr lang="ru-RU" dirty="0">
                <a:latin typeface="Times New Roman" pitchFamily="18" charset="0"/>
                <a:cs typeface="Times New Roman" pitchFamily="18" charset="0"/>
              </a:rPr>
              <a:t> </a:t>
            </a:r>
          </a:p>
        </p:txBody>
      </p:sp>
      <p:sp>
        <p:nvSpPr>
          <p:cNvPr id="7" name="Прямоугольник 6"/>
          <p:cNvSpPr/>
          <p:nvPr/>
        </p:nvSpPr>
        <p:spPr>
          <a:xfrm>
            <a:off x="1727921" y="4476147"/>
            <a:ext cx="2982686" cy="646331"/>
          </a:xfrm>
          <a:prstGeom prst="rect">
            <a:avLst/>
          </a:prstGeom>
        </p:spPr>
        <p:txBody>
          <a:bodyPr wrap="square">
            <a:spAutoFit/>
          </a:bodyPr>
          <a:lstStyle/>
          <a:p>
            <a:pPr algn="ctr"/>
            <a:r>
              <a:rPr lang="ru-RU" dirty="0" err="1">
                <a:latin typeface="Times New Roman" pitchFamily="18" charset="0"/>
                <a:cs typeface="Times New Roman" pitchFamily="18" charset="0"/>
              </a:rPr>
              <a:t>Сабақтан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тыс</a:t>
            </a:r>
            <a:endParaRPr lang="ru-RU" dirty="0">
              <a:latin typeface="Times New Roman" pitchFamily="18" charset="0"/>
              <a:cs typeface="Times New Roman" pitchFamily="18" charset="0"/>
            </a:endParaRPr>
          </a:p>
          <a:p>
            <a:pPr algn="ct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іс-шаралдарға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қатыстыру</a:t>
            </a:r>
            <a:endParaRPr lang="ru-RU" dirty="0">
              <a:latin typeface="Times New Roman" pitchFamily="18" charset="0"/>
              <a:cs typeface="Times New Roman" pitchFamily="18" charset="0"/>
            </a:endParaRPr>
          </a:p>
        </p:txBody>
      </p:sp>
      <p:sp>
        <p:nvSpPr>
          <p:cNvPr id="8" name="Прямоугольник 7"/>
          <p:cNvSpPr/>
          <p:nvPr/>
        </p:nvSpPr>
        <p:spPr>
          <a:xfrm>
            <a:off x="3864427" y="5122478"/>
            <a:ext cx="3777343" cy="646331"/>
          </a:xfrm>
          <a:prstGeom prst="rect">
            <a:avLst/>
          </a:prstGeom>
        </p:spPr>
        <p:txBody>
          <a:bodyPr wrap="square">
            <a:spAutoFit/>
          </a:bodyPr>
          <a:lstStyle/>
          <a:p>
            <a:pPr algn="ct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педагогикалық</a:t>
            </a:r>
            <a:r>
              <a:rPr lang="ru-RU" dirty="0">
                <a:latin typeface="Times New Roman" pitchFamily="18" charset="0"/>
                <a:cs typeface="Times New Roman" pitchFamily="18" charset="0"/>
              </a:rPr>
              <a:t> </a:t>
            </a:r>
          </a:p>
          <a:p>
            <a:pPr algn="ctr"/>
            <a:r>
              <a:rPr lang="ru-RU" dirty="0" err="1">
                <a:latin typeface="Times New Roman" pitchFamily="18" charset="0"/>
                <a:cs typeface="Times New Roman" pitchFamily="18" charset="0"/>
              </a:rPr>
              <a:t>көмек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a:t>
            </a:r>
            <a:endParaRPr lang="ru-RU" dirty="0">
              <a:latin typeface="Times New Roman" pitchFamily="18" charset="0"/>
              <a:cs typeface="Times New Roman" pitchFamily="18" charset="0"/>
            </a:endParaRPr>
          </a:p>
        </p:txBody>
      </p:sp>
      <p:sp>
        <p:nvSpPr>
          <p:cNvPr id="9" name="Прямоугольник 8"/>
          <p:cNvSpPr/>
          <p:nvPr/>
        </p:nvSpPr>
        <p:spPr>
          <a:xfrm>
            <a:off x="5753098" y="6074620"/>
            <a:ext cx="3390902" cy="646331"/>
          </a:xfrm>
          <a:prstGeom prst="rect">
            <a:avLst/>
          </a:prstGeom>
        </p:spPr>
        <p:txBody>
          <a:bodyPr wrap="square">
            <a:spAutoFit/>
          </a:bodyPr>
          <a:lstStyle/>
          <a:p>
            <a:pPr algn="ctr"/>
            <a:r>
              <a:rPr lang="ru-RU" dirty="0" err="1">
                <a:latin typeface="Times New Roman" pitchFamily="18" charset="0"/>
                <a:cs typeface="Times New Roman" pitchFamily="18" charset="0"/>
              </a:rPr>
              <a:t>Әлеуметтену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динамикасының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мониторингі</a:t>
            </a:r>
            <a:endParaRPr lang="ru-RU" dirty="0">
              <a:latin typeface="Times New Roman" pitchFamily="18" charset="0"/>
              <a:cs typeface="Times New Roman" pitchFamily="18" charset="0"/>
            </a:endParaRPr>
          </a:p>
        </p:txBody>
      </p:sp>
      <p:cxnSp>
        <p:nvCxnSpPr>
          <p:cNvPr id="10" name="Прямая соединительная линия 9"/>
          <p:cNvCxnSpPr/>
          <p:nvPr/>
        </p:nvCxnSpPr>
        <p:spPr>
          <a:xfrm flipH="1">
            <a:off x="1578429" y="3317063"/>
            <a:ext cx="2585372" cy="619769"/>
          </a:xfrm>
          <a:prstGeom prst="line">
            <a:avLst/>
          </a:prstGeom>
        </p:spPr>
        <p:style>
          <a:lnRef idx="1">
            <a:schemeClr val="dk1"/>
          </a:lnRef>
          <a:fillRef idx="0">
            <a:schemeClr val="dk1"/>
          </a:fillRef>
          <a:effectRef idx="0">
            <a:schemeClr val="dk1"/>
          </a:effectRef>
          <a:fontRef idx="minor">
            <a:schemeClr val="tx1"/>
          </a:fontRef>
        </p:style>
      </p:cxnSp>
      <p:cxnSp>
        <p:nvCxnSpPr>
          <p:cNvPr id="12" name="Прямая соединительная линия 11"/>
          <p:cNvCxnSpPr/>
          <p:nvPr/>
        </p:nvCxnSpPr>
        <p:spPr>
          <a:xfrm flipH="1">
            <a:off x="3472543" y="3548458"/>
            <a:ext cx="1238064" cy="1045313"/>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p:cNvCxnSpPr>
            <a:endCxn id="6" idx="0"/>
          </p:cNvCxnSpPr>
          <p:nvPr/>
        </p:nvCxnSpPr>
        <p:spPr>
          <a:xfrm flipH="1">
            <a:off x="1893193" y="3429000"/>
            <a:ext cx="2575408" cy="677815"/>
          </a:xfrm>
          <a:prstGeom prst="line">
            <a:avLst/>
          </a:prstGeom>
        </p:spPr>
        <p:style>
          <a:lnRef idx="1">
            <a:schemeClr val="dk1"/>
          </a:lnRef>
          <a:fillRef idx="0">
            <a:schemeClr val="dk1"/>
          </a:fillRef>
          <a:effectRef idx="0">
            <a:schemeClr val="dk1"/>
          </a:effectRef>
          <a:fontRef idx="minor">
            <a:schemeClr val="tx1"/>
          </a:fontRef>
        </p:style>
      </p:cxnSp>
      <p:cxnSp>
        <p:nvCxnSpPr>
          <p:cNvPr id="18" name="Прямая соединительная линия 17"/>
          <p:cNvCxnSpPr/>
          <p:nvPr/>
        </p:nvCxnSpPr>
        <p:spPr>
          <a:xfrm>
            <a:off x="4863008" y="3621863"/>
            <a:ext cx="732249" cy="1500615"/>
          </a:xfrm>
          <a:prstGeom prst="line">
            <a:avLst/>
          </a:prstGeom>
        </p:spPr>
        <p:style>
          <a:lnRef idx="1">
            <a:schemeClr val="dk1"/>
          </a:lnRef>
          <a:fillRef idx="0">
            <a:schemeClr val="dk1"/>
          </a:fillRef>
          <a:effectRef idx="0">
            <a:schemeClr val="dk1"/>
          </a:effectRef>
          <a:fontRef idx="minor">
            <a:schemeClr val="tx1"/>
          </a:fontRef>
        </p:style>
      </p:cxnSp>
      <p:cxnSp>
        <p:nvCxnSpPr>
          <p:cNvPr id="21" name="Прямая соединительная линия 20"/>
          <p:cNvCxnSpPr/>
          <p:nvPr/>
        </p:nvCxnSpPr>
        <p:spPr>
          <a:xfrm>
            <a:off x="4963886" y="3469463"/>
            <a:ext cx="2124434" cy="253236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24805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AutoShape 4" descr="blob:https://web.whatsapp.com/52d6c1a0-66b8-4a3b-aa0f-63d187fb85b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blob:https://web.whatsapp.com/52d6c1a0-66b8-4a3b-aa0f-63d187fb85b4"/>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7" name="Заголовок 6"/>
          <p:cNvSpPr>
            <a:spLocks noGrp="1"/>
          </p:cNvSpPr>
          <p:nvPr>
            <p:ph type="ctrTitle"/>
          </p:nvPr>
        </p:nvSpPr>
        <p:spPr>
          <a:xfrm>
            <a:off x="1540042" y="368969"/>
            <a:ext cx="7396140" cy="2798774"/>
          </a:xfrm>
        </p:spPr>
        <p:txBody>
          <a:bodyPr>
            <a:normAutofit fontScale="90000"/>
          </a:bodyPr>
          <a:lstStyle/>
          <a:p>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smtClean="0">
                <a:solidFill>
                  <a:schemeClr val="accent2">
                    <a:lumMod val="75000"/>
                  </a:schemeClr>
                </a:solidFill>
                <a:latin typeface="Times New Roman" pitchFamily="18" charset="0"/>
                <a:ea typeface="Verdana" pitchFamily="34" charset="0"/>
                <a:cs typeface="Times New Roman" pitchFamily="18" charset="0"/>
              </a:rPr>
            </a:br>
            <a:r>
              <a:rPr lang="kk-KZ" altLang="ru-RU" sz="3600" b="1" dirty="0">
                <a:solidFill>
                  <a:schemeClr val="accent2">
                    <a:lumMod val="75000"/>
                  </a:schemeClr>
                </a:solidFill>
                <a:latin typeface="Times New Roman" pitchFamily="18" charset="0"/>
                <a:ea typeface="Verdana" pitchFamily="34" charset="0"/>
                <a:cs typeface="Times New Roman" pitchFamily="18" charset="0"/>
              </a:rPr>
              <a:t/>
            </a:r>
            <a:br>
              <a:rPr lang="kk-KZ" altLang="ru-RU" sz="3600" b="1" dirty="0">
                <a:solidFill>
                  <a:schemeClr val="accent2">
                    <a:lumMod val="75000"/>
                  </a:schemeClr>
                </a:solidFill>
                <a:latin typeface="Times New Roman" pitchFamily="18" charset="0"/>
                <a:ea typeface="Verdana" pitchFamily="34" charset="0"/>
                <a:cs typeface="Times New Roman" pitchFamily="18" charset="0"/>
              </a:rPr>
            </a:br>
            <a:r>
              <a:rPr lang="kk-KZ" altLang="ru-RU" sz="3600" b="1" dirty="0" smtClean="0">
                <a:latin typeface="Times New Roman" pitchFamily="18" charset="0"/>
                <a:ea typeface="Verdana" pitchFamily="34" charset="0"/>
                <a:cs typeface="Times New Roman" pitchFamily="18" charset="0"/>
              </a:rPr>
              <a:t>«</a:t>
            </a:r>
            <a:r>
              <a:rPr lang="kk-KZ" sz="3200" b="1" dirty="0" smtClean="0">
                <a:latin typeface="Times New Roman" pitchFamily="18" charset="0"/>
                <a:cs typeface="Times New Roman" pitchFamily="18" charset="0"/>
              </a:rPr>
              <a:t>Білім </a:t>
            </a:r>
            <a:r>
              <a:rPr lang="kk-KZ" sz="3200" b="1" dirty="0">
                <a:latin typeface="Times New Roman" pitchFamily="18" charset="0"/>
                <a:cs typeface="Times New Roman" pitchFamily="18" charset="0"/>
              </a:rPr>
              <a:t>беру </a:t>
            </a:r>
            <a:r>
              <a:rPr lang="kk-KZ" sz="3200" b="1" dirty="0" smtClean="0">
                <a:latin typeface="Times New Roman" pitchFamily="18" charset="0"/>
                <a:cs typeface="Times New Roman" pitchFamily="18" charset="0"/>
              </a:rPr>
              <a:t>ұйымдарында мектепішілік есепке алуды жүргізу жөніндегі әдістемеліек ұсынымдарды бекіту туралы» Қазақстан Республикасы Оқу-ағарту министрінің 2023 жылғы 3 наурыздағы №61 бұйрығына өзгеріс енгізу туралы</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(№398 бұйрық)</a:t>
            </a:r>
            <a:endParaRPr lang="ru-RU" sz="3600" b="1" dirty="0">
              <a:solidFill>
                <a:schemeClr val="accent2">
                  <a:lumMod val="75000"/>
                </a:schemeClr>
              </a:solidFill>
              <a:latin typeface="Times New Roman" pitchFamily="18" charset="0"/>
              <a:ea typeface="Tahoma" pitchFamily="34" charset="0"/>
              <a:cs typeface="Times New Roman" pitchFamily="18" charset="0"/>
            </a:endParaRPr>
          </a:p>
        </p:txBody>
      </p:sp>
      <p:pic>
        <p:nvPicPr>
          <p:cNvPr id="1026" name="Picture 2" descr="C:\Users\Admin\Downloads\WhatsApp Image 2022-03-09 at 01.02.24.jpeg"/>
          <p:cNvPicPr>
            <a:picLocks noChangeAspect="1" noChangeArrowheads="1"/>
          </p:cNvPicPr>
          <p:nvPr/>
        </p:nvPicPr>
        <p:blipFill>
          <a:blip r:embed="rId2" cstate="print"/>
          <a:srcRect/>
          <a:stretch>
            <a:fillRect/>
          </a:stretch>
        </p:blipFill>
        <p:spPr bwMode="auto">
          <a:xfrm>
            <a:off x="256310" y="311727"/>
            <a:ext cx="1143000" cy="1143000"/>
          </a:xfrm>
          <a:prstGeom prst="rect">
            <a:avLst/>
          </a:prstGeom>
          <a:noFill/>
        </p:spPr>
      </p:pic>
    </p:spTree>
    <p:extLst>
      <p:ext uri="{BB962C8B-B14F-4D97-AF65-F5344CB8AC3E}">
        <p14:creationId xmlns:p14="http://schemas.microsoft.com/office/powerpoint/2010/main" val="2399436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33600" y="0"/>
            <a:ext cx="7010400" cy="1048038"/>
          </a:xfrm>
        </p:spPr>
        <p:txBody>
          <a:bodyPr>
            <a:normAutofit/>
          </a:bodyPr>
          <a:lstStyle/>
          <a:p>
            <a:r>
              <a:rPr lang="kk-KZ" altLang="ru-RU" sz="2000" b="1" dirty="0" smtClean="0">
                <a:latin typeface="Times New Roman" pitchFamily="18" charset="0"/>
                <a:ea typeface="MV Boli" pitchFamily="2" charset="0"/>
                <a:cs typeface="Times New Roman" pitchFamily="18" charset="0"/>
              </a:rPr>
              <a:t>Мақсаты:</a:t>
            </a:r>
            <a:r>
              <a:rPr lang="ru-RU" altLang="ru-RU" sz="2000" dirty="0">
                <a:latin typeface="Times New Roman" pitchFamily="18" charset="0"/>
                <a:ea typeface="MV Boli" pitchFamily="2" charset="0"/>
                <a:cs typeface="Times New Roman" pitchFamily="18" charset="0"/>
              </a:rPr>
              <a:t/>
            </a:r>
            <a:br>
              <a:rPr lang="ru-RU" altLang="ru-RU" sz="2000" dirty="0">
                <a:latin typeface="Times New Roman" pitchFamily="18" charset="0"/>
                <a:ea typeface="MV Boli" pitchFamily="2" charset="0"/>
                <a:cs typeface="Times New Roman" pitchFamily="18" charset="0"/>
              </a:rPr>
            </a:br>
            <a:endParaRPr lang="ru-RU" sz="20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Прямоугольник 2"/>
          <p:cNvSpPr/>
          <p:nvPr/>
        </p:nvSpPr>
        <p:spPr>
          <a:xfrm>
            <a:off x="1491344" y="537411"/>
            <a:ext cx="7369628" cy="5970865"/>
          </a:xfrm>
          <a:prstGeom prst="rect">
            <a:avLst/>
          </a:prstGeom>
        </p:spPr>
        <p:txBody>
          <a:bodyPr wrap="square">
            <a:spAutoFit/>
          </a:bodyPr>
          <a:lstStyle/>
          <a:p>
            <a:pPr algn="just">
              <a:defRPr/>
            </a:pPr>
            <a:r>
              <a:rPr lang="kk-KZ" altLang="ru-RU" sz="1600" b="1" i="1" dirty="0">
                <a:latin typeface="Times New Roman" panose="02020603050405020304" pitchFamily="18" charset="0"/>
                <a:ea typeface="Verdana" pitchFamily="34" charset="0"/>
                <a:cs typeface="Times New Roman" panose="02020603050405020304" pitchFamily="18" charset="0"/>
              </a:rPr>
              <a:t> </a:t>
            </a:r>
            <a:r>
              <a:rPr lang="kk-KZ" altLang="ru-RU" sz="1600" b="1" i="1" dirty="0" smtClean="0">
                <a:latin typeface="Times New Roman" panose="02020603050405020304" pitchFamily="18" charset="0"/>
                <a:ea typeface="Verdana" pitchFamily="34" charset="0"/>
                <a:cs typeface="Times New Roman" panose="02020603050405020304" pitchFamily="18" charset="0"/>
              </a:rPr>
              <a:t>   </a:t>
            </a:r>
            <a:r>
              <a:rPr lang="ru-RU" altLang="ru-RU" dirty="0" err="1" smtClean="0">
                <a:solidFill>
                  <a:srgbClr val="002060"/>
                </a:solidFill>
                <a:latin typeface="Times New Roman" pitchFamily="18" charset="0"/>
                <a:cs typeface="Times New Roman" pitchFamily="18" charset="0"/>
              </a:rPr>
              <a:t>Ж</a:t>
            </a:r>
            <a:r>
              <a:rPr lang="ru-RU" dirty="0" err="1" smtClean="0">
                <a:solidFill>
                  <a:srgbClr val="002060"/>
                </a:solidFill>
                <a:latin typeface="Times New Roman" pitchFamily="18" charset="0"/>
                <a:cs typeface="Times New Roman" pitchFamily="18" charset="0"/>
              </a:rPr>
              <a:t>оғары</a:t>
            </a:r>
            <a:r>
              <a:rPr lang="ru-RU" dirty="0" smtClean="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педагогикалық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назар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аударуды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және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оларға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уақытылы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әлеуметтік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және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психологиялық-педагогикалық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көмек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көрсетуді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талап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ететін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білім</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алушыларды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уақытылы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анықтау</a:t>
            </a:r>
            <a:r>
              <a:rPr lang="ru-RU" sz="2000" dirty="0">
                <a:solidFill>
                  <a:srgbClr val="002060"/>
                </a:solidFill>
                <a:latin typeface="Times New Roman" pitchFamily="18" charset="0"/>
                <a:cs typeface="Times New Roman" pitchFamily="18" charset="0"/>
              </a:rPr>
              <a:t>.  </a:t>
            </a:r>
          </a:p>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a:p>
            <a:pPr>
              <a:defRPr/>
            </a:pPr>
            <a:r>
              <a:rPr lang="kk-KZ" altLang="ru-RU" dirty="0" smtClean="0">
                <a:latin typeface="Times New Roman" panose="02020603050405020304" pitchFamily="18" charset="0"/>
                <a:ea typeface="Verdana" pitchFamily="34" charset="0"/>
                <a:cs typeface="Times New Roman" panose="02020603050405020304" pitchFamily="18" charset="0"/>
              </a:rPr>
              <a:t>            </a:t>
            </a:r>
            <a:r>
              <a:rPr lang="kk-KZ" altLang="ru-RU" sz="2000" b="1" dirty="0" smtClean="0">
                <a:latin typeface="Times New Roman" pitchFamily="18" charset="0"/>
                <a:ea typeface="MV Boli" pitchFamily="2" charset="0"/>
                <a:cs typeface="Times New Roman" pitchFamily="18" charset="0"/>
              </a:rPr>
              <a:t>Міндеттері:</a:t>
            </a:r>
            <a:r>
              <a:rPr lang="ru-RU" altLang="ru-RU" dirty="0" smtClean="0">
                <a:latin typeface="Times New Roman" pitchFamily="18" charset="0"/>
                <a:ea typeface="MV Boli" pitchFamily="2" charset="0"/>
                <a:cs typeface="Times New Roman" pitchFamily="18" charset="0"/>
              </a:rPr>
              <a:t/>
            </a:r>
            <a:br>
              <a:rPr lang="ru-RU" altLang="ru-RU" dirty="0" smtClean="0">
                <a:latin typeface="Times New Roman" pitchFamily="18" charset="0"/>
                <a:ea typeface="MV Boli" pitchFamily="2" charset="0"/>
                <a:cs typeface="Times New Roman" pitchFamily="18" charset="0"/>
              </a:rPr>
            </a:br>
            <a:r>
              <a:rPr lang="kk-KZ" altLang="ru-RU" dirty="0" smtClean="0">
                <a:latin typeface="Times New Roman" panose="02020603050405020304" pitchFamily="18" charset="0"/>
                <a:ea typeface="Verdana" pitchFamily="34" charset="0"/>
                <a:cs typeface="Times New Roman" panose="02020603050405020304" pitchFamily="18" charset="0"/>
              </a:rPr>
              <a:t>2) білім алушыны білім беру ортасының жағдайына бейімдеуге көмектесу, оқу мотивациясын арттыруға;</a:t>
            </a:r>
          </a:p>
          <a:p>
            <a:pPr algn="just">
              <a:defRPr/>
            </a:pPr>
            <a:r>
              <a:rPr lang="kk-KZ" altLang="ru-RU" dirty="0" smtClean="0">
                <a:latin typeface="Times New Roman" panose="02020603050405020304" pitchFamily="18" charset="0"/>
                <a:ea typeface="Verdana" pitchFamily="34" charset="0"/>
                <a:cs typeface="Times New Roman" panose="02020603050405020304" pitchFamily="18" charset="0"/>
              </a:rPr>
              <a:t>3) ата-аналарға және өзге де заңды өкілдерге балаларды оқыту мен тәрбиелеуде көмек көрсетуге;</a:t>
            </a:r>
          </a:p>
          <a:p>
            <a:pPr algn="just">
              <a:defRPr/>
            </a:pPr>
            <a:r>
              <a:rPr lang="kk-KZ" altLang="ru-RU" dirty="0" smtClean="0">
                <a:latin typeface="Times New Roman" panose="02020603050405020304" pitchFamily="18" charset="0"/>
                <a:ea typeface="Verdana" pitchFamily="34" charset="0"/>
                <a:cs typeface="Times New Roman" panose="02020603050405020304" pitchFamily="18" charset="0"/>
              </a:rPr>
              <a:t>4) кәмелетке толмағандардың қадағалаусыз, панасыз қалуының, құқық бұзушылықтардың және қоғамға қарсы іс-әрекеттерінің алдын-алуға;</a:t>
            </a:r>
          </a:p>
          <a:p>
            <a:pPr algn="just">
              <a:defRPr/>
            </a:pPr>
            <a:r>
              <a:rPr lang="kk-KZ" altLang="ru-RU" dirty="0" smtClean="0">
                <a:latin typeface="Times New Roman" panose="02020603050405020304" pitchFamily="18" charset="0"/>
                <a:ea typeface="Verdana" pitchFamily="34" charset="0"/>
                <a:cs typeface="Times New Roman" panose="02020603050405020304" pitchFamily="18" charset="0"/>
              </a:rPr>
              <a:t>5) білім алушыларға, олардың ата-аналарына және өзге де заңды өкілдеріне әлеуметтік, психологиялық-педагогикалық көмек көрсетуге бағытталады.</a:t>
            </a:r>
            <a:endParaRPr lang="kk-KZ" altLang="ru-RU" dirty="0">
              <a:latin typeface="Times New Roman" panose="02020603050405020304" pitchFamily="18" charset="0"/>
              <a:ea typeface="Verdana" pitchFamily="34" charset="0"/>
              <a:cs typeface="Times New Roman" panose="02020603050405020304" pitchFamily="18" charset="0"/>
            </a:endParaRPr>
          </a:p>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a:p>
            <a:pPr algn="just">
              <a:defRPr/>
            </a:pPr>
            <a:r>
              <a:rPr lang="kk-KZ" altLang="ru-RU" dirty="0" smtClean="0">
                <a:latin typeface="Times New Roman" panose="02020603050405020304" pitchFamily="18" charset="0"/>
                <a:ea typeface="Verdana" pitchFamily="34" charset="0"/>
                <a:cs typeface="Times New Roman" panose="02020603050405020304" pitchFamily="18" charset="0"/>
              </a:rPr>
              <a:t>        Орта білім беру ұйымдарында мектепішілік есепке алу жөніндегі осы әдістемелік ұсынымдар (бұдан әрі – Әдістемелік ұсынымдар) жоғары педагогикалық назар аударуды және оларға әлеуметтік және психологиялық-педагогикалық көмек көрсетуді талап ететін білім алушыларға қатысты орта білім беру ұйымдарының мектепішілік есебін жүргізуге арналған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1714" y="261256"/>
            <a:ext cx="7293429" cy="914401"/>
          </a:xfrm>
        </p:spPr>
        <p:txBody>
          <a:bodyPr>
            <a:normAutofit fontScale="90000"/>
          </a:bodyPr>
          <a:lstStyle/>
          <a:p>
            <a:pPr algn="ctr"/>
            <a:r>
              <a:rPr lang="ru-RU" sz="1800" dirty="0" smtClean="0">
                <a:solidFill>
                  <a:srgbClr val="C00000"/>
                </a:solidFill>
                <a:latin typeface="Times New Roman" pitchFamily="18" charset="0"/>
                <a:ea typeface="Times New Roman" pitchFamily="18" charset="0"/>
                <a:cs typeface="Times New Roman" pitchFamily="18" charset="0"/>
              </a:rPr>
              <a:t/>
            </a:r>
            <a:br>
              <a:rPr lang="ru-RU" sz="1800" dirty="0" smtClean="0">
                <a:solidFill>
                  <a:srgbClr val="C00000"/>
                </a:solidFill>
                <a:latin typeface="Times New Roman" pitchFamily="18" charset="0"/>
                <a:ea typeface="Times New Roman" pitchFamily="18" charset="0"/>
                <a:cs typeface="Times New Roman" pitchFamily="18" charset="0"/>
              </a:rPr>
            </a:br>
            <a:r>
              <a:rPr lang="ru-RU" sz="1800" dirty="0" err="1" smtClean="0">
                <a:solidFill>
                  <a:srgbClr val="C00000"/>
                </a:solidFill>
                <a:latin typeface="Times New Roman" pitchFamily="18" charset="0"/>
                <a:ea typeface="Times New Roman" pitchFamily="18" charset="0"/>
                <a:cs typeface="Times New Roman" pitchFamily="18" charset="0"/>
              </a:rPr>
              <a:t>Қазақстан</a:t>
            </a:r>
            <a:r>
              <a:rPr lang="ru-RU" sz="1800" dirty="0" smtClean="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Республикасы</a:t>
            </a:r>
            <a:r>
              <a:rPr lang="ru-RU" sz="1800" dirty="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Оқу-ағарту</a:t>
            </a:r>
            <a:r>
              <a:rPr lang="ru-RU" sz="1800" dirty="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министрінің</a:t>
            </a:r>
            <a:r>
              <a:rPr lang="ru-RU" sz="1800" dirty="0">
                <a:solidFill>
                  <a:srgbClr val="C00000"/>
                </a:solidFill>
                <a:latin typeface="Times New Roman" pitchFamily="18" charset="0"/>
                <a:ea typeface="Times New Roman" pitchFamily="18" charset="0"/>
                <a:cs typeface="Times New Roman" pitchFamily="18" charset="0"/>
              </a:rPr>
              <a:t> 2023жылғы 3 </a:t>
            </a:r>
            <a:r>
              <a:rPr lang="ru-RU" sz="1800" dirty="0" err="1">
                <a:solidFill>
                  <a:srgbClr val="C00000"/>
                </a:solidFill>
                <a:latin typeface="Times New Roman" pitchFamily="18" charset="0"/>
                <a:ea typeface="Times New Roman" pitchFamily="18" charset="0"/>
                <a:cs typeface="Times New Roman" pitchFamily="18" charset="0"/>
              </a:rPr>
              <a:t>наурыздағы</a:t>
            </a:r>
            <a:r>
              <a:rPr lang="ru-RU" sz="1800" dirty="0">
                <a:solidFill>
                  <a:srgbClr val="C00000"/>
                </a:solidFill>
                <a:latin typeface="Times New Roman" pitchFamily="18" charset="0"/>
                <a:ea typeface="Times New Roman" pitchFamily="18" charset="0"/>
                <a:cs typeface="Times New Roman" pitchFamily="18" charset="0"/>
              </a:rPr>
              <a:t> </a:t>
            </a:r>
            <a:r>
              <a:rPr lang="ru-RU" sz="1800" dirty="0" smtClean="0">
                <a:solidFill>
                  <a:srgbClr val="C00000"/>
                </a:solidFill>
                <a:latin typeface="Times New Roman" pitchFamily="18" charset="0"/>
                <a:ea typeface="Times New Roman" pitchFamily="18" charset="0"/>
                <a:cs typeface="Times New Roman" pitchFamily="18" charset="0"/>
              </a:rPr>
              <a:t>      № </a:t>
            </a:r>
            <a:r>
              <a:rPr lang="ru-RU" sz="1800" dirty="0">
                <a:solidFill>
                  <a:srgbClr val="C00000"/>
                </a:solidFill>
                <a:latin typeface="Times New Roman" pitchFamily="18" charset="0"/>
                <a:ea typeface="Times New Roman" pitchFamily="18" charset="0"/>
                <a:cs typeface="Times New Roman" pitchFamily="18" charset="0"/>
              </a:rPr>
              <a:t>61бұйрығы</a:t>
            </a:r>
            <a:r>
              <a:rPr lang="ru-RU" sz="1600" dirty="0">
                <a:solidFill>
                  <a:srgbClr val="C00000"/>
                </a:solidFill>
                <a:latin typeface="Times New Roman" pitchFamily="18" charset="0"/>
                <a:ea typeface="Times New Roman" pitchFamily="18" charset="0"/>
                <a:cs typeface="Times New Roman" pitchFamily="18" charset="0"/>
              </a:rPr>
              <a:t/>
            </a:r>
            <a:br>
              <a:rPr lang="ru-RU" sz="1600" dirty="0">
                <a:solidFill>
                  <a:srgbClr val="C00000"/>
                </a:solidFill>
                <a:latin typeface="Times New Roman" pitchFamily="18" charset="0"/>
                <a:ea typeface="Times New Roman" pitchFamily="18" charset="0"/>
                <a:cs typeface="Times New Roman" pitchFamily="18" charset="0"/>
              </a:rPr>
            </a:br>
            <a:r>
              <a:rPr lang="ru-RU" sz="2000" b="1" dirty="0">
                <a:solidFill>
                  <a:srgbClr val="002060"/>
                </a:solidFill>
                <a:latin typeface="Times New Roman" pitchFamily="18" charset="0"/>
                <a:ea typeface="Times New Roman" pitchFamily="18" charset="0"/>
                <a:cs typeface="Times New Roman" pitchFamily="18" charset="0"/>
              </a:rPr>
              <a:t>Орта </a:t>
            </a:r>
            <a:r>
              <a:rPr lang="ru-RU" sz="2000" b="1" dirty="0" err="1">
                <a:solidFill>
                  <a:srgbClr val="002060"/>
                </a:solidFill>
                <a:latin typeface="Times New Roman" pitchFamily="18" charset="0"/>
                <a:ea typeface="Times New Roman" pitchFamily="18" charset="0"/>
                <a:cs typeface="Times New Roman" pitchFamily="18" charset="0"/>
              </a:rPr>
              <a:t>білім</a:t>
            </a:r>
            <a:r>
              <a:rPr lang="ru-RU" sz="2000" b="1" dirty="0">
                <a:solidFill>
                  <a:srgbClr val="002060"/>
                </a:solidFill>
                <a:latin typeface="Times New Roman" pitchFamily="18" charset="0"/>
                <a:ea typeface="Times New Roman" pitchFamily="18" charset="0"/>
                <a:cs typeface="Times New Roman" pitchFamily="18" charset="0"/>
              </a:rPr>
              <a:t> беру </a:t>
            </a:r>
            <a:r>
              <a:rPr lang="ru-RU" sz="2000" b="1" dirty="0" err="1">
                <a:solidFill>
                  <a:srgbClr val="002060"/>
                </a:solidFill>
                <a:latin typeface="Times New Roman" pitchFamily="18" charset="0"/>
                <a:ea typeface="Times New Roman" pitchFamily="18" charset="0"/>
                <a:cs typeface="Times New Roman" pitchFamily="18" charset="0"/>
              </a:rPr>
              <a:t>ұйымдарында</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мектепішілік</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есепке</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алу</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жөніндегі</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әдістемелік</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ұсынымдар</a:t>
            </a:r>
            <a:r>
              <a:rPr lang="ru-RU" sz="2000" b="1" dirty="0">
                <a:solidFill>
                  <a:srgbClr val="002060"/>
                </a:solidFill>
                <a:latin typeface="Times New Roman" pitchFamily="18" charset="0"/>
                <a:ea typeface="Times New Roman" pitchFamily="18" charset="0"/>
                <a:cs typeface="Times New Roman" pitchFamily="18" charset="0"/>
              </a:rPr>
              <a:t/>
            </a:r>
            <a:br>
              <a:rPr lang="ru-RU" sz="2000" b="1" dirty="0">
                <a:solidFill>
                  <a:srgbClr val="002060"/>
                </a:solidFill>
                <a:latin typeface="Times New Roman" pitchFamily="18" charset="0"/>
                <a:ea typeface="Times New Roman" pitchFamily="18" charset="0"/>
                <a:cs typeface="Times New Roman" pitchFamily="18" charset="0"/>
              </a:rPr>
            </a:br>
            <a:endParaRPr lang="ru-RU" sz="20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Прямоугольник 2"/>
          <p:cNvSpPr/>
          <p:nvPr/>
        </p:nvSpPr>
        <p:spPr>
          <a:xfrm>
            <a:off x="1491344" y="537411"/>
            <a:ext cx="7369628" cy="369332"/>
          </a:xfrm>
          <a:prstGeom prst="rect">
            <a:avLst/>
          </a:prstGeom>
        </p:spPr>
        <p:txBody>
          <a:bodyPr wrap="square">
            <a:spAutoFit/>
          </a:bodyPr>
          <a:lstStyle/>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p:txBody>
      </p:sp>
      <p:sp>
        <p:nvSpPr>
          <p:cNvPr id="4" name="Прямоугольник 3"/>
          <p:cNvSpPr/>
          <p:nvPr/>
        </p:nvSpPr>
        <p:spPr>
          <a:xfrm>
            <a:off x="2416631" y="1378413"/>
            <a:ext cx="6085113" cy="369332"/>
          </a:xfrm>
          <a:prstGeom prst="rect">
            <a:avLst/>
          </a:prstGeom>
        </p:spPr>
        <p:txBody>
          <a:bodyPr wrap="square">
            <a:spAutoFit/>
          </a:bodyPr>
          <a:lstStyle/>
          <a:p>
            <a:pPr algn="ctr" fontAlgn="auto">
              <a:spcBef>
                <a:spcPts val="1000"/>
              </a:spcBef>
              <a:spcAft>
                <a:spcPts val="0"/>
              </a:spcAft>
              <a:defRPr/>
            </a:pPr>
            <a:r>
              <a:rPr lang="ru-RU" altLang="ru-RU" b="1" dirty="0">
                <a:solidFill>
                  <a:srgbClr val="0070C0"/>
                </a:solidFill>
                <a:latin typeface="Times New Roman" pitchFamily="18" charset="0"/>
                <a:cs typeface="Times New Roman" pitchFamily="18" charset="0"/>
              </a:rPr>
              <a:t>МЕ АЛУҒА АРНАЛҒАН НЕГІЗДЕМЕЛЕР:</a:t>
            </a:r>
          </a:p>
        </p:txBody>
      </p:sp>
      <p:sp>
        <p:nvSpPr>
          <p:cNvPr id="5" name="Прямоугольник 4"/>
          <p:cNvSpPr/>
          <p:nvPr/>
        </p:nvSpPr>
        <p:spPr>
          <a:xfrm>
            <a:off x="805543" y="1759278"/>
            <a:ext cx="8251371" cy="5130507"/>
          </a:xfrm>
          <a:prstGeom prst="rect">
            <a:avLst/>
          </a:prstGeom>
        </p:spPr>
        <p:txBody>
          <a:bodyPr wrap="square">
            <a:spAutoFit/>
          </a:bodyPr>
          <a:lstStyle/>
          <a:p>
            <a:pPr marL="342900" indent="-342900" algn="just">
              <a:lnSpc>
                <a:spcPct val="107000"/>
              </a:lnSpc>
              <a:spcAft>
                <a:spcPts val="0"/>
              </a:spcAft>
              <a:buClr>
                <a:srgbClr val="0070C0"/>
              </a:buClr>
              <a:buSzPct val="146000"/>
              <a:buFont typeface="Wingdings" panose="05000000000000000000" pitchFamily="2" charset="2"/>
              <a:buChar char="§"/>
            </a:pPr>
            <a:r>
              <a:rPr lang="ru-RU" dirty="0" err="1">
                <a:solidFill>
                  <a:schemeClr val="tx2"/>
                </a:solidFill>
                <a:latin typeface="Times New Roman" pitchFamily="18" charset="0"/>
                <a:cs typeface="Times New Roman" pitchFamily="18" charset="0"/>
              </a:rPr>
              <a:t>Академиялық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үлгерімсіздік</a:t>
            </a:r>
            <a:r>
              <a:rPr lang="ru-RU" dirty="0">
                <a:solidFill>
                  <a:schemeClr val="tx2"/>
                </a:solidFill>
                <a:latin typeface="Times New Roman" pitchFamily="18" charset="0"/>
                <a:ea typeface="Calibri" panose="020F0502020204030204" pitchFamily="34" charset="0"/>
                <a:cs typeface="Times New Roman" pitchFamily="18" charset="0"/>
              </a:rPr>
              <a:t> </a:t>
            </a:r>
            <a:endParaRPr lang="en-US" dirty="0">
              <a:solidFill>
                <a:schemeClr val="tx2"/>
              </a:solidFill>
              <a:latin typeface="Times New Roman" pitchFamily="18" charset="0"/>
              <a:ea typeface="Calibri" panose="020F0502020204030204" pitchFamily="34" charset="0"/>
              <a:cs typeface="Times New Roman" pitchFamily="18" charset="0"/>
            </a:endParaRPr>
          </a:p>
          <a:p>
            <a:pPr algn="just">
              <a:lnSpc>
                <a:spcPct val="107000"/>
              </a:lnSpc>
              <a:spcAft>
                <a:spcPts val="0"/>
              </a:spcAft>
              <a:buClr>
                <a:srgbClr val="0070C0"/>
              </a:buClr>
              <a:buSzPct val="146000"/>
            </a:pPr>
            <a:endParaRPr lang="ru-RU"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spcAft>
                <a:spcPts val="0"/>
              </a:spcAft>
              <a:buClr>
                <a:srgbClr val="0070C0"/>
              </a:buClr>
              <a:buSzPct val="146000"/>
              <a:buFont typeface="Wingdings" panose="05000000000000000000" pitchFamily="2" charset="2"/>
              <a:buChar char="§"/>
            </a:pPr>
            <a:r>
              <a:rPr lang="kk-KZ" dirty="0">
                <a:solidFill>
                  <a:srgbClr val="002060"/>
                </a:solidFill>
                <a:latin typeface="Times New Roman" pitchFamily="18" charset="0"/>
                <a:ea typeface="Calibri" panose="020F0502020204030204" pitchFamily="34" charset="0"/>
                <a:cs typeface="Times New Roman" pitchFamily="18" charset="0"/>
              </a:rPr>
              <a:t>Отбасының қолайсыздығы</a:t>
            </a:r>
            <a:endParaRPr lang="en-US"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spcAft>
                <a:spcPts val="0"/>
              </a:spcAft>
              <a:buClr>
                <a:srgbClr val="0070C0"/>
              </a:buClr>
              <a:buSzPct val="146000"/>
              <a:buFont typeface="Wingdings" panose="05000000000000000000" pitchFamily="2" charset="2"/>
              <a:buChar char="§"/>
            </a:pPr>
            <a:endParaRPr lang="ru-RU"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spcAft>
                <a:spcPts val="0"/>
              </a:spcAft>
              <a:buClr>
                <a:srgbClr val="0070C0"/>
              </a:buClr>
              <a:buSzPct val="146000"/>
              <a:buFont typeface="Wingdings" panose="05000000000000000000" pitchFamily="2" charset="2"/>
              <a:buChar char="§"/>
            </a:pPr>
            <a:r>
              <a:rPr lang="ru-RU" dirty="0">
                <a:solidFill>
                  <a:schemeClr val="tx2"/>
                </a:solidFill>
                <a:latin typeface="Times New Roman" pitchFamily="18" charset="0"/>
                <a:cs typeface="Times New Roman" pitchFamily="18" charset="0"/>
              </a:rPr>
              <a:t>Колледж </a:t>
            </a:r>
            <a:r>
              <a:rPr lang="ru-RU" dirty="0" err="1">
                <a:solidFill>
                  <a:schemeClr val="tx2"/>
                </a:solidFill>
                <a:latin typeface="Times New Roman" pitchFamily="18" charset="0"/>
                <a:cs typeface="Times New Roman" pitchFamily="18" charset="0"/>
              </a:rPr>
              <a:t>жарғысын</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немесе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ішкі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тәртіп</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ережелерін</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өрескел</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немесе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бірнеше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рет</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бұзу</a:t>
            </a:r>
            <a:r>
              <a:rPr lang="ru-RU" dirty="0">
                <a:solidFill>
                  <a:schemeClr val="tx2"/>
                </a:solidFill>
                <a:latin typeface="Times New Roman" pitchFamily="18" charset="0"/>
                <a:cs typeface="Times New Roman" pitchFamily="18" charset="0"/>
              </a:rPr>
              <a:t>; </a:t>
            </a:r>
          </a:p>
          <a:p>
            <a:pPr algn="just">
              <a:lnSpc>
                <a:spcPct val="107000"/>
              </a:lnSpc>
              <a:spcAft>
                <a:spcPts val="0"/>
              </a:spcAft>
              <a:buClr>
                <a:srgbClr val="0070C0"/>
              </a:buClr>
              <a:buSzPct val="146000"/>
            </a:pPr>
            <a:endParaRPr lang="en-US" dirty="0">
              <a:solidFill>
                <a:schemeClr val="tx2"/>
              </a:solidFill>
              <a:latin typeface="Times New Roman" pitchFamily="18" charset="0"/>
              <a:ea typeface="Calibri" panose="020F0502020204030204" pitchFamily="34" charset="0"/>
              <a:cs typeface="Times New Roman" pitchFamily="18" charset="0"/>
            </a:endParaRPr>
          </a:p>
          <a:p>
            <a:pPr marL="342900" indent="-342900" algn="just">
              <a:lnSpc>
                <a:spcPct val="107000"/>
              </a:lnSpc>
              <a:spcAft>
                <a:spcPts val="0"/>
              </a:spcAft>
              <a:buClr>
                <a:srgbClr val="0070C0"/>
              </a:buClr>
              <a:buSzPct val="146000"/>
              <a:buFont typeface="Wingdings" panose="05000000000000000000" pitchFamily="2" charset="2"/>
              <a:buChar char="§"/>
            </a:pPr>
            <a:r>
              <a:rPr lang="ru-RU" dirty="0" err="1">
                <a:solidFill>
                  <a:schemeClr val="tx2"/>
                </a:solidFill>
                <a:latin typeface="Times New Roman" pitchFamily="18" charset="0"/>
                <a:cs typeface="Times New Roman" pitchFamily="18" charset="0"/>
              </a:rPr>
              <a:t>Себепсіз</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сабақтарға</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жүйелі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түрде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қатыспау</a:t>
            </a:r>
            <a:r>
              <a:rPr lang="ru-RU" dirty="0">
                <a:solidFill>
                  <a:schemeClr val="tx2"/>
                </a:solidFill>
                <a:latin typeface="Times New Roman" pitchFamily="18" charset="0"/>
                <a:cs typeface="Times New Roman" pitchFamily="18" charset="0"/>
              </a:rPr>
              <a:t> </a:t>
            </a:r>
            <a:endParaRPr lang="en-US" dirty="0">
              <a:solidFill>
                <a:schemeClr val="tx2"/>
              </a:solidFill>
              <a:latin typeface="Times New Roman" pitchFamily="18" charset="0"/>
              <a:ea typeface="Calibri" panose="020F0502020204030204" pitchFamily="34" charset="0"/>
              <a:cs typeface="Times New Roman" pitchFamily="18" charset="0"/>
            </a:endParaRPr>
          </a:p>
          <a:p>
            <a:pPr algn="just">
              <a:lnSpc>
                <a:spcPct val="107000"/>
              </a:lnSpc>
              <a:spcAft>
                <a:spcPts val="0"/>
              </a:spcAft>
              <a:buClr>
                <a:srgbClr val="0070C0"/>
              </a:buClr>
              <a:buSzPct val="146000"/>
            </a:pPr>
            <a:endParaRPr lang="ru-RU"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buClr>
                <a:srgbClr val="0070C0"/>
              </a:buClr>
              <a:buSzPct val="146000"/>
              <a:buFont typeface="Wingdings" panose="05000000000000000000" pitchFamily="2" charset="2"/>
              <a:buChar char="§"/>
            </a:pPr>
            <a:r>
              <a:rPr lang="ru-RU" dirty="0" err="1">
                <a:solidFill>
                  <a:schemeClr val="tx2"/>
                </a:solidFill>
                <a:latin typeface="Times New Roman" pitchFamily="18" charset="0"/>
                <a:cs typeface="Times New Roman" pitchFamily="18" charset="0"/>
              </a:rPr>
              <a:t>Әкімшілік</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құқық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бұзушылық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жасау</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полицияда</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есепте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дилинквенттік</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мінез-құлық</a:t>
            </a:r>
            <a:r>
              <a:rPr lang="ru-RU" dirty="0">
                <a:solidFill>
                  <a:schemeClr val="tx2"/>
                </a:solidFill>
                <a:latin typeface="Times New Roman" pitchFamily="18" charset="0"/>
                <a:cs typeface="Times New Roman" pitchFamily="18" charset="0"/>
              </a:rPr>
              <a:t>)</a:t>
            </a:r>
          </a:p>
          <a:p>
            <a:pPr algn="just">
              <a:lnSpc>
                <a:spcPct val="107000"/>
              </a:lnSpc>
              <a:buClr>
                <a:srgbClr val="0070C0"/>
              </a:buClr>
              <a:buSzPct val="146000"/>
            </a:pPr>
            <a:endParaRPr lang="ru-RU"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buClr>
                <a:srgbClr val="0070C0"/>
              </a:buClr>
              <a:buSzPct val="146000"/>
              <a:buFont typeface="Wingdings" panose="05000000000000000000" pitchFamily="2" charset="2"/>
              <a:buChar char="§"/>
            </a:pPr>
            <a:r>
              <a:rPr lang="ru-RU" dirty="0" err="1">
                <a:solidFill>
                  <a:schemeClr val="tx2"/>
                </a:solidFill>
                <a:latin typeface="Times New Roman" pitchFamily="18" charset="0"/>
                <a:cs typeface="Times New Roman" pitchFamily="18" charset="0"/>
              </a:rPr>
              <a:t>Қараусыздық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панасыздық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қаңғыбастық</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қайыр</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сұрау</a:t>
            </a:r>
            <a:r>
              <a:rPr lang="ru-RU" dirty="0">
                <a:solidFill>
                  <a:schemeClr val="tx2"/>
                </a:solidFill>
                <a:latin typeface="Times New Roman" pitchFamily="18" charset="0"/>
                <a:cs typeface="Times New Roman" pitchFamily="18" charset="0"/>
              </a:rPr>
              <a:t>;</a:t>
            </a:r>
            <a:endParaRPr lang="en-US" dirty="0">
              <a:solidFill>
                <a:schemeClr val="tx2"/>
              </a:solidFill>
              <a:latin typeface="Times New Roman" pitchFamily="18" charset="0"/>
              <a:ea typeface="Calibri" panose="020F0502020204030204" pitchFamily="34" charset="0"/>
              <a:cs typeface="Times New Roman" pitchFamily="18" charset="0"/>
            </a:endParaRPr>
          </a:p>
          <a:p>
            <a:pPr algn="just">
              <a:lnSpc>
                <a:spcPct val="107000"/>
              </a:lnSpc>
              <a:spcAft>
                <a:spcPts val="0"/>
              </a:spcAft>
              <a:buClr>
                <a:srgbClr val="0070C0"/>
              </a:buClr>
              <a:buSzPct val="146000"/>
            </a:pPr>
            <a:endParaRPr lang="en-US"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lnSpc>
                <a:spcPct val="107000"/>
              </a:lnSpc>
              <a:buClr>
                <a:srgbClr val="0070C0"/>
              </a:buClr>
              <a:buSzPct val="146000"/>
              <a:buFont typeface="Wingdings" panose="05000000000000000000" pitchFamily="2" charset="2"/>
              <a:buChar char="§"/>
            </a:pPr>
            <a:r>
              <a:rPr lang="ru-RU" dirty="0" err="1">
                <a:solidFill>
                  <a:schemeClr val="tx2"/>
                </a:solidFill>
                <a:latin typeface="Times New Roman" pitchFamily="18" charset="0"/>
                <a:cs typeface="Times New Roman" pitchFamily="18" charset="0"/>
              </a:rPr>
              <a:t>Психобелсенді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улы</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заттарды</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алкогольді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ішімдіктерді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қолдану</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темекі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шегу</a:t>
            </a:r>
            <a:r>
              <a:rPr lang="ru-RU"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жәбірленуші</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виктимді</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және</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өзіне</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зиян</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келтіретін</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мінез-құлық</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сондай-ақ</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аутодеструктивті</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мінез-құлықтың</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басқа</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түрлері</a:t>
            </a:r>
            <a:r>
              <a:rPr lang="ru-RU" b="1" dirty="0">
                <a:solidFill>
                  <a:schemeClr val="tx2"/>
                </a:solidFill>
                <a:latin typeface="Times New Roman" pitchFamily="18" charset="0"/>
                <a:cs typeface="Times New Roman" pitchFamily="18" charset="0"/>
              </a:rPr>
              <a:t>.</a:t>
            </a:r>
            <a:r>
              <a:rPr lang="ru-RU" b="1" dirty="0">
                <a:solidFill>
                  <a:schemeClr val="tx2"/>
                </a:solidFill>
                <a:latin typeface="Times New Roman" pitchFamily="18" charset="0"/>
                <a:ea typeface="Calibri" panose="020F0502020204030204" pitchFamily="34" charset="0"/>
                <a:cs typeface="Times New Roman" pitchFamily="18" charset="0"/>
              </a:rPr>
              <a:t> </a:t>
            </a:r>
            <a:r>
              <a:rPr lang="ru-RU" b="1" dirty="0">
                <a:solidFill>
                  <a:srgbClr val="002060"/>
                </a:solidFill>
                <a:latin typeface="Times New Roman" pitchFamily="18" charset="0"/>
                <a:ea typeface="Calibri" panose="020F0502020204030204" pitchFamily="34" charset="0"/>
                <a:cs typeface="Times New Roman" pitchFamily="18" charset="0"/>
              </a:rPr>
              <a:t> </a:t>
            </a:r>
          </a:p>
        </p:txBody>
      </p:sp>
    </p:spTree>
    <p:extLst>
      <p:ext uri="{BB962C8B-B14F-4D97-AF65-F5344CB8AC3E}">
        <p14:creationId xmlns:p14="http://schemas.microsoft.com/office/powerpoint/2010/main" val="343600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8172" y="113043"/>
            <a:ext cx="7293429" cy="457201"/>
          </a:xfrm>
        </p:spPr>
        <p:txBody>
          <a:bodyPr>
            <a:normAutofit fontScale="90000"/>
          </a:bodyPr>
          <a:lstStyle/>
          <a:p>
            <a:pPr algn="ctr"/>
            <a:r>
              <a:rPr lang="ru-RU" sz="1800" dirty="0" smtClean="0">
                <a:solidFill>
                  <a:srgbClr val="C00000"/>
                </a:solidFill>
                <a:latin typeface="Times New Roman" pitchFamily="18" charset="0"/>
                <a:ea typeface="Times New Roman" pitchFamily="18" charset="0"/>
                <a:cs typeface="Times New Roman" pitchFamily="18" charset="0"/>
              </a:rPr>
              <a:t/>
            </a:r>
            <a:br>
              <a:rPr lang="ru-RU" sz="1800" dirty="0" smtClean="0">
                <a:solidFill>
                  <a:srgbClr val="C00000"/>
                </a:solidFill>
                <a:latin typeface="Times New Roman" pitchFamily="18" charset="0"/>
                <a:ea typeface="Times New Roman" pitchFamily="18" charset="0"/>
                <a:cs typeface="Times New Roman" pitchFamily="18" charset="0"/>
              </a:rPr>
            </a:br>
            <a:endParaRPr lang="ru-RU" sz="2000" b="1" dirty="0">
              <a:solidFill>
                <a:schemeClr val="accent1">
                  <a:lumMod val="75000"/>
                </a:schemeClr>
              </a:solidFill>
              <a:latin typeface="Times New Roman" pitchFamily="18" charset="0"/>
              <a:ea typeface="Tahoma" pitchFamily="34" charset="0"/>
              <a:cs typeface="Times New Roman" pitchFamily="18" charset="0"/>
            </a:endParaRPr>
          </a:p>
        </p:txBody>
      </p:sp>
      <p:sp>
        <p:nvSpPr>
          <p:cNvPr id="3" name="Прямоугольник 2"/>
          <p:cNvSpPr/>
          <p:nvPr/>
        </p:nvSpPr>
        <p:spPr>
          <a:xfrm>
            <a:off x="1491344" y="537411"/>
            <a:ext cx="7369628" cy="369332"/>
          </a:xfrm>
          <a:prstGeom prst="rect">
            <a:avLst/>
          </a:prstGeom>
        </p:spPr>
        <p:txBody>
          <a:bodyPr wrap="square">
            <a:spAutoFit/>
          </a:bodyPr>
          <a:lstStyle/>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p:txBody>
      </p:sp>
      <p:sp>
        <p:nvSpPr>
          <p:cNvPr id="4" name="Прямоугольник 3"/>
          <p:cNvSpPr/>
          <p:nvPr/>
        </p:nvSpPr>
        <p:spPr>
          <a:xfrm>
            <a:off x="2416631" y="1378413"/>
            <a:ext cx="6085113" cy="369332"/>
          </a:xfrm>
          <a:prstGeom prst="rect">
            <a:avLst/>
          </a:prstGeom>
        </p:spPr>
        <p:txBody>
          <a:bodyPr wrap="square">
            <a:spAutoFit/>
          </a:bodyPr>
          <a:lstStyle/>
          <a:p>
            <a:pPr algn="ctr" fontAlgn="auto">
              <a:spcBef>
                <a:spcPts val="1000"/>
              </a:spcBef>
              <a:spcAft>
                <a:spcPts val="0"/>
              </a:spcAft>
              <a:defRPr/>
            </a:pPr>
            <a:endParaRPr lang="ru-RU" altLang="ru-RU" b="1" dirty="0">
              <a:solidFill>
                <a:srgbClr val="0070C0"/>
              </a:solidFill>
              <a:latin typeface="Times New Roman" pitchFamily="18" charset="0"/>
              <a:cs typeface="Times New Roman" pitchFamily="18" charset="0"/>
            </a:endParaRPr>
          </a:p>
        </p:txBody>
      </p:sp>
      <p:sp>
        <p:nvSpPr>
          <p:cNvPr id="5" name="Прямоугольник 4"/>
          <p:cNvSpPr/>
          <p:nvPr/>
        </p:nvSpPr>
        <p:spPr>
          <a:xfrm>
            <a:off x="1676401" y="194881"/>
            <a:ext cx="7184571" cy="685059"/>
          </a:xfrm>
          <a:prstGeom prst="rect">
            <a:avLst/>
          </a:prstGeom>
        </p:spPr>
        <p:txBody>
          <a:bodyPr wrap="square">
            <a:spAutoFit/>
          </a:bodyPr>
          <a:lstStyle/>
          <a:p>
            <a:pPr marL="342900" indent="-342900" algn="just">
              <a:lnSpc>
                <a:spcPct val="107000"/>
              </a:lnSpc>
              <a:buClr>
                <a:srgbClr val="0070C0"/>
              </a:buClr>
              <a:buSzPct val="146000"/>
              <a:buFont typeface="Wingdings" panose="05000000000000000000" pitchFamily="2" charset="2"/>
              <a:buChar char="§"/>
            </a:pPr>
            <a:r>
              <a:rPr lang="ru-RU" b="1" dirty="0" err="1">
                <a:solidFill>
                  <a:srgbClr val="C00000"/>
                </a:solidFill>
                <a:latin typeface="Times New Roman" pitchFamily="18" charset="0"/>
                <a:cs typeface="Times New Roman" pitchFamily="18" charset="0"/>
              </a:rPr>
              <a:t>Ерекше</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педагогикалық</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назар</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аударуды</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қажет</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ететін</a:t>
            </a:r>
            <a:r>
              <a:rPr lang="ru-RU" b="1" dirty="0">
                <a:solidFill>
                  <a:srgbClr val="C00000"/>
                </a:solidFill>
                <a:latin typeface="Times New Roman" pitchFamily="18" charset="0"/>
                <a:cs typeface="Times New Roman" pitchFamily="18" charset="0"/>
              </a:rPr>
              <a:t> </a:t>
            </a:r>
            <a:r>
              <a:rPr lang="ru-RU" b="1" dirty="0" err="1">
                <a:solidFill>
                  <a:srgbClr val="C00000"/>
                </a:solidFill>
                <a:latin typeface="Times New Roman" pitchFamily="18" charset="0"/>
                <a:cs typeface="Times New Roman" pitchFamily="18" charset="0"/>
              </a:rPr>
              <a:t>балалар</a:t>
            </a:r>
            <a:r>
              <a:rPr lang="ru-RU" b="1" dirty="0">
                <a:solidFill>
                  <a:srgbClr val="C00000"/>
                </a:solidFill>
                <a:latin typeface="Times New Roman" pitchFamily="18" charset="0"/>
                <a:cs typeface="Times New Roman" pitchFamily="18" charset="0"/>
              </a:rPr>
              <a:t> </a:t>
            </a:r>
            <a:endParaRPr lang="ru-RU" sz="1200" b="1" dirty="0">
              <a:solidFill>
                <a:srgbClr val="002060"/>
              </a:solidFill>
              <a:latin typeface="Times New Roman" pitchFamily="18" charset="0"/>
              <a:cs typeface="Times New Roman" pitchFamily="18" charset="0"/>
            </a:endParaRPr>
          </a:p>
          <a:p>
            <a:pPr marL="342900" indent="-342900" algn="just">
              <a:lnSpc>
                <a:spcPct val="107000"/>
              </a:lnSpc>
              <a:spcAft>
                <a:spcPts val="0"/>
              </a:spcAft>
              <a:buClr>
                <a:srgbClr val="0070C0"/>
              </a:buClr>
              <a:buSzPct val="146000"/>
              <a:buFont typeface="Wingdings" panose="05000000000000000000" pitchFamily="2" charset="2"/>
              <a:buChar char="§"/>
            </a:pPr>
            <a:endParaRPr lang="ru-RU" b="1" dirty="0">
              <a:solidFill>
                <a:srgbClr val="002060"/>
              </a:solidFill>
              <a:latin typeface="Times New Roman" pitchFamily="18" charset="0"/>
              <a:ea typeface="Calibri" panose="020F0502020204030204" pitchFamily="34" charset="0"/>
              <a:cs typeface="Times New Roman"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855231604"/>
              </p:ext>
            </p:extLst>
          </p:nvPr>
        </p:nvGraphicFramePr>
        <p:xfrm>
          <a:off x="97973" y="722077"/>
          <a:ext cx="8893628" cy="5662739"/>
        </p:xfrm>
        <a:graphic>
          <a:graphicData uri="http://schemas.openxmlformats.org/drawingml/2006/table">
            <a:tbl>
              <a:tblPr firstRow="1" bandRow="1">
                <a:tableStyleId>{5940675A-B579-460E-94D1-54222C63F5DA}</a:tableStyleId>
              </a:tblPr>
              <a:tblGrid>
                <a:gridCol w="810711"/>
                <a:gridCol w="3097645"/>
                <a:gridCol w="2565237"/>
                <a:gridCol w="2420035"/>
              </a:tblGrid>
              <a:tr h="612973">
                <a:tc>
                  <a:txBody>
                    <a:bodyPr/>
                    <a:lstStyle/>
                    <a:p>
                      <a:pPr algn="ctr"/>
                      <a:r>
                        <a:rPr lang="ru-RU" sz="1600" b="1" dirty="0">
                          <a:solidFill>
                            <a:srgbClr val="002060"/>
                          </a:solidFill>
                          <a:latin typeface="Times New Roman" pitchFamily="18" charset="0"/>
                          <a:cs typeface="Times New Roman" pitchFamily="18" charset="0"/>
                        </a:rPr>
                        <a:t>№</a:t>
                      </a:r>
                    </a:p>
                  </a:txBody>
                  <a:tcPr>
                    <a:solidFill>
                      <a:schemeClr val="bg1"/>
                    </a:solidFill>
                  </a:tcPr>
                </a:tc>
                <a:tc>
                  <a:txBody>
                    <a:bodyPr/>
                    <a:lstStyle/>
                    <a:p>
                      <a:pPr algn="ctr"/>
                      <a:r>
                        <a:rPr lang="ru-RU" sz="1600" b="1" dirty="0" err="1" smtClean="0">
                          <a:solidFill>
                            <a:srgbClr val="002060"/>
                          </a:solidFill>
                          <a:latin typeface="Times New Roman" pitchFamily="18" charset="0"/>
                          <a:cs typeface="Times New Roman" pitchFamily="18" charset="0"/>
                        </a:rPr>
                        <a:t>Есепке</a:t>
                      </a:r>
                      <a:r>
                        <a:rPr lang="ru-RU" sz="1600" b="1" dirty="0" smtClean="0">
                          <a:solidFill>
                            <a:srgbClr val="002060"/>
                          </a:solidFill>
                          <a:latin typeface="Times New Roman" pitchFamily="18" charset="0"/>
                          <a:cs typeface="Times New Roman" pitchFamily="18" charset="0"/>
                        </a:rPr>
                        <a:t> </a:t>
                      </a:r>
                      <a:r>
                        <a:rPr lang="ru-RU" sz="1600" b="1" dirty="0" err="1" smtClean="0">
                          <a:solidFill>
                            <a:srgbClr val="002060"/>
                          </a:solidFill>
                          <a:latin typeface="Times New Roman" pitchFamily="18" charset="0"/>
                          <a:cs typeface="Times New Roman" pitchFamily="18" charset="0"/>
                        </a:rPr>
                        <a:t>алу</a:t>
                      </a:r>
                      <a:r>
                        <a:rPr lang="ru-RU" sz="1600" b="1" dirty="0" smtClean="0">
                          <a:solidFill>
                            <a:srgbClr val="002060"/>
                          </a:solidFill>
                          <a:latin typeface="Times New Roman" pitchFamily="18" charset="0"/>
                          <a:cs typeface="Times New Roman" pitchFamily="18" charset="0"/>
                        </a:rPr>
                        <a:t> </a:t>
                      </a:r>
                      <a:r>
                        <a:rPr lang="ru-RU" sz="1600" b="1" dirty="0" err="1" smtClean="0">
                          <a:solidFill>
                            <a:srgbClr val="002060"/>
                          </a:solidFill>
                          <a:latin typeface="Times New Roman" pitchFamily="18" charset="0"/>
                          <a:cs typeface="Times New Roman" pitchFamily="18" charset="0"/>
                        </a:rPr>
                        <a:t>тобы</a:t>
                      </a:r>
                      <a:r>
                        <a:rPr lang="ru-RU" sz="1600" b="1" dirty="0" smtClean="0">
                          <a:solidFill>
                            <a:srgbClr val="002060"/>
                          </a:solidFill>
                          <a:latin typeface="Times New Roman" pitchFamily="18" charset="0"/>
                          <a:cs typeface="Times New Roman" pitchFamily="18" charset="0"/>
                        </a:rPr>
                        <a:t> </a:t>
                      </a:r>
                      <a:endParaRPr lang="ru-RU" sz="1600" b="1" dirty="0">
                        <a:solidFill>
                          <a:srgbClr val="002060"/>
                        </a:solidFill>
                        <a:latin typeface="Times New Roman" pitchFamily="18" charset="0"/>
                        <a:cs typeface="Times New Roman" pitchFamily="18" charset="0"/>
                      </a:endParaRPr>
                    </a:p>
                  </a:txBody>
                  <a:tcPr>
                    <a:solidFill>
                      <a:schemeClr val="bg1"/>
                    </a:solidFill>
                  </a:tcPr>
                </a:tc>
                <a:tc>
                  <a:txBody>
                    <a:bodyPr/>
                    <a:lstStyle/>
                    <a:p>
                      <a:pPr algn="ctr"/>
                      <a:r>
                        <a:rPr lang="ru-RU" sz="1600" b="1" dirty="0" err="1" smtClean="0">
                          <a:solidFill>
                            <a:schemeClr val="tx2"/>
                          </a:solidFill>
                          <a:latin typeface="Times New Roman" pitchFamily="18" charset="0"/>
                          <a:cs typeface="Times New Roman" pitchFamily="18" charset="0"/>
                        </a:rPr>
                        <a:t>Жауапты</a:t>
                      </a:r>
                      <a:r>
                        <a:rPr lang="ru-RU" sz="1600" b="1" dirty="0" smtClean="0">
                          <a:solidFill>
                            <a:schemeClr val="tx2"/>
                          </a:solidFill>
                          <a:latin typeface="Times New Roman" pitchFamily="18" charset="0"/>
                          <a:cs typeface="Times New Roman" pitchFamily="18" charset="0"/>
                        </a:rPr>
                        <a:t> / </a:t>
                      </a:r>
                      <a:r>
                        <a:rPr lang="ru-RU" sz="1600" b="1" dirty="0" err="1" smtClean="0">
                          <a:solidFill>
                            <a:schemeClr val="tx2"/>
                          </a:solidFill>
                          <a:latin typeface="Times New Roman" pitchFamily="18" charset="0"/>
                          <a:cs typeface="Times New Roman" pitchFamily="18" charset="0"/>
                        </a:rPr>
                        <a:t>бақылау</a:t>
                      </a:r>
                      <a:endParaRPr lang="ru-RU" sz="1600" b="0" dirty="0">
                        <a:solidFill>
                          <a:schemeClr val="tx2"/>
                        </a:solidFill>
                        <a:latin typeface="Times New Roman" pitchFamily="18" charset="0"/>
                        <a:cs typeface="Times New Roman" pitchFamily="18"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b="1" dirty="0" err="1" smtClean="0">
                          <a:solidFill>
                            <a:schemeClr val="tx2"/>
                          </a:solidFill>
                          <a:latin typeface="Times New Roman" pitchFamily="18" charset="0"/>
                          <a:cs typeface="Times New Roman" pitchFamily="18" charset="0"/>
                        </a:rPr>
                        <a:t>Жауапты</a:t>
                      </a:r>
                      <a:r>
                        <a:rPr lang="ru-RU" sz="1600" b="1" dirty="0" smtClean="0">
                          <a:solidFill>
                            <a:schemeClr val="tx2"/>
                          </a:solidFill>
                          <a:latin typeface="Times New Roman" pitchFamily="18" charset="0"/>
                          <a:cs typeface="Times New Roman" pitchFamily="18" charset="0"/>
                        </a:rPr>
                        <a:t>/</a:t>
                      </a:r>
                      <a:r>
                        <a:rPr lang="ru-RU" sz="1600" b="1" dirty="0" err="1" smtClean="0">
                          <a:solidFill>
                            <a:schemeClr val="tx2"/>
                          </a:solidFill>
                          <a:latin typeface="Times New Roman" pitchFamily="18" charset="0"/>
                          <a:cs typeface="Times New Roman" pitchFamily="18" charset="0"/>
                        </a:rPr>
                        <a:t>педагогикалық</a:t>
                      </a:r>
                      <a:r>
                        <a:rPr lang="ru-RU" sz="1600" b="1" dirty="0" smtClean="0">
                          <a:solidFill>
                            <a:schemeClr val="tx2"/>
                          </a:solidFill>
                          <a:latin typeface="Times New Roman" pitchFamily="18" charset="0"/>
                          <a:cs typeface="Times New Roman" pitchFamily="18" charset="0"/>
                        </a:rPr>
                        <a:t> </a:t>
                      </a:r>
                      <a:r>
                        <a:rPr lang="ru-RU" sz="1600" b="1" dirty="0" err="1" smtClean="0">
                          <a:solidFill>
                            <a:schemeClr val="tx2"/>
                          </a:solidFill>
                          <a:latin typeface="Times New Roman" pitchFamily="18" charset="0"/>
                          <a:cs typeface="Times New Roman" pitchFamily="18" charset="0"/>
                        </a:rPr>
                        <a:t>өзара</a:t>
                      </a:r>
                      <a:r>
                        <a:rPr lang="ru-RU" sz="1600" b="1" dirty="0" smtClean="0">
                          <a:solidFill>
                            <a:schemeClr val="tx2"/>
                          </a:solidFill>
                          <a:latin typeface="Times New Roman" pitchFamily="18" charset="0"/>
                          <a:cs typeface="Times New Roman" pitchFamily="18" charset="0"/>
                        </a:rPr>
                        <a:t> </a:t>
                      </a:r>
                      <a:r>
                        <a:rPr lang="ru-RU" sz="1600" b="1" dirty="0" err="1" smtClean="0">
                          <a:solidFill>
                            <a:schemeClr val="tx2"/>
                          </a:solidFill>
                          <a:latin typeface="Times New Roman" pitchFamily="18" charset="0"/>
                          <a:cs typeface="Times New Roman" pitchFamily="18" charset="0"/>
                        </a:rPr>
                        <a:t>әрекеттестіктің</a:t>
                      </a:r>
                      <a:r>
                        <a:rPr lang="ru-RU" sz="1600" b="1" dirty="0" smtClean="0">
                          <a:solidFill>
                            <a:schemeClr val="tx2"/>
                          </a:solidFill>
                          <a:latin typeface="Times New Roman" pitchFamily="18" charset="0"/>
                          <a:cs typeface="Times New Roman" pitchFamily="18" charset="0"/>
                        </a:rPr>
                        <a:t> </a:t>
                      </a:r>
                      <a:r>
                        <a:rPr lang="ru-RU" sz="1600" b="1" dirty="0" err="1" smtClean="0">
                          <a:solidFill>
                            <a:schemeClr val="tx2"/>
                          </a:solidFill>
                          <a:latin typeface="Times New Roman" pitchFamily="18" charset="0"/>
                          <a:cs typeface="Times New Roman" pitchFamily="18" charset="0"/>
                        </a:rPr>
                        <a:t>қатысушылары</a:t>
                      </a:r>
                      <a:endParaRPr lang="ru-RU" sz="1600" b="0" dirty="0">
                        <a:solidFill>
                          <a:schemeClr val="tx2"/>
                        </a:solidFill>
                        <a:latin typeface="Times New Roman" pitchFamily="18" charset="0"/>
                        <a:cs typeface="Times New Roman" pitchFamily="18" charset="0"/>
                      </a:endParaRPr>
                    </a:p>
                  </a:txBody>
                  <a:tcPr>
                    <a:solidFill>
                      <a:schemeClr val="bg1"/>
                    </a:solidFill>
                  </a:tcPr>
                </a:tc>
              </a:tr>
              <a:tr h="548450">
                <a:tc>
                  <a:txBody>
                    <a:bodyPr/>
                    <a:lstStyle/>
                    <a:p>
                      <a:pPr algn="ctr"/>
                      <a:r>
                        <a:rPr lang="ru-RU" b="1" dirty="0" smtClean="0">
                          <a:solidFill>
                            <a:srgbClr val="002060"/>
                          </a:solidFill>
                          <a:latin typeface="Times New Roman" pitchFamily="18" charset="0"/>
                          <a:cs typeface="Times New Roman" pitchFamily="18" charset="0"/>
                        </a:rPr>
                        <a:t>МІБ-1</a:t>
                      </a:r>
                      <a:endParaRPr lang="ru-RU" b="1" dirty="0">
                        <a:solidFill>
                          <a:srgbClr val="002060"/>
                        </a:solidFill>
                        <a:latin typeface="Times New Roman" pitchFamily="18" charset="0"/>
                        <a:cs typeface="Times New Roman" pitchFamily="18" charset="0"/>
                      </a:endParaRPr>
                    </a:p>
                  </a:txBody>
                  <a:tcPr anchor="c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solidFill>
                            <a:schemeClr val="tx2"/>
                          </a:solidFill>
                          <a:latin typeface="Times New Roman" pitchFamily="18" charset="0"/>
                          <a:cs typeface="Times New Roman" pitchFamily="18" charset="0"/>
                        </a:rPr>
                        <a:t>Әлеуметтік</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осал</a:t>
                      </a:r>
                      <a:r>
                        <a:rPr lang="ru-RU" sz="1400" b="1" dirty="0" smtClean="0">
                          <a:solidFill>
                            <a:schemeClr val="tx2"/>
                          </a:solidFill>
                          <a:latin typeface="Times New Roman" pitchFamily="18" charset="0"/>
                          <a:cs typeface="Times New Roman" pitchFamily="18" charset="0"/>
                        </a:rPr>
                        <a:t> </a:t>
                      </a:r>
                      <a:r>
                        <a:rPr lang="ru-RU" sz="1400" dirty="0" smtClean="0">
                          <a:solidFill>
                            <a:schemeClr val="tx2"/>
                          </a:solidFill>
                          <a:latin typeface="Times New Roman" pitchFamily="18" charset="0"/>
                          <a:cs typeface="Times New Roman" pitchFamily="18" charset="0"/>
                        </a:rPr>
                        <a:t>(аз </a:t>
                      </a:r>
                      <a:r>
                        <a:rPr lang="ru-RU" sz="1400" dirty="0" err="1" smtClean="0">
                          <a:solidFill>
                            <a:schemeClr val="tx2"/>
                          </a:solidFill>
                          <a:latin typeface="Times New Roman" pitchFamily="18" charset="0"/>
                          <a:cs typeface="Times New Roman" pitchFamily="18" charset="0"/>
                        </a:rPr>
                        <a:t>қамтылғандар</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көп</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балалы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қамқорлықтағы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балалар</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жетімдер</a:t>
                      </a:r>
                      <a:r>
                        <a:rPr lang="ru-RU" sz="1400" dirty="0" smtClean="0">
                          <a:solidFill>
                            <a:schemeClr val="tx2"/>
                          </a:solidFill>
                          <a:latin typeface="Times New Roman" pitchFamily="18" charset="0"/>
                          <a:cs typeface="Times New Roman" pitchFamily="18" charset="0"/>
                        </a:rPr>
                        <a:t>)</a:t>
                      </a:r>
                    </a:p>
                  </a:txBody>
                  <a:tcPr>
                    <a:solidFill>
                      <a:srgbClr val="00B0F0"/>
                    </a:solidFill>
                  </a:tcPr>
                </a:tc>
                <a:tc>
                  <a:txBody>
                    <a:bodyPr/>
                    <a:lstStyle/>
                    <a:p>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ісі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endParaRPr lang="ru-RU" sz="1400" dirty="0">
                        <a:solidFill>
                          <a:schemeClr val="tx2"/>
                        </a:solidFill>
                        <a:latin typeface="Times New Roman" pitchFamily="18" charset="0"/>
                        <a:cs typeface="Times New Roman" pitchFamily="18" charset="0"/>
                      </a:endParaRPr>
                    </a:p>
                  </a:txBody>
                  <a:tcPr>
                    <a:solidFill>
                      <a:srgbClr val="00B0F0"/>
                    </a:solidFill>
                  </a:tcPr>
                </a:tc>
                <a:tc>
                  <a:txBody>
                    <a:bodyPr/>
                    <a:lstStyle/>
                    <a:p>
                      <a:r>
                        <a:rPr lang="ru-RU" sz="1400" dirty="0" err="1" smtClean="0">
                          <a:solidFill>
                            <a:schemeClr val="tx2"/>
                          </a:solidFill>
                          <a:latin typeface="Times New Roman" pitchFamily="18" charset="0"/>
                          <a:cs typeface="Times New Roman" pitchFamily="18" charset="0"/>
                        </a:rPr>
                        <a:t>Сынып</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жетекшісі</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Әлеуметтік</a:t>
                      </a:r>
                      <a:r>
                        <a:rPr lang="ru-RU" sz="1400" dirty="0" smtClean="0">
                          <a:solidFill>
                            <a:schemeClr val="tx2"/>
                          </a:solidFill>
                          <a:latin typeface="Times New Roman" pitchFamily="18" charset="0"/>
                          <a:cs typeface="Times New Roman" pitchFamily="18" charset="0"/>
                        </a:rPr>
                        <a:t> педагог</a:t>
                      </a:r>
                    </a:p>
                  </a:txBody>
                  <a:tcPr>
                    <a:solidFill>
                      <a:srgbClr val="00B0F0"/>
                    </a:solidFill>
                  </a:tcPr>
                </a:tc>
              </a:tr>
              <a:tr h="1225946">
                <a:tc>
                  <a:txBody>
                    <a:bodyPr/>
                    <a:lstStyle/>
                    <a:p>
                      <a:pPr algn="ctr"/>
                      <a:r>
                        <a:rPr lang="ru-RU" b="1" dirty="0" smtClean="0">
                          <a:solidFill>
                            <a:srgbClr val="002060"/>
                          </a:solidFill>
                          <a:latin typeface="Times New Roman" pitchFamily="18" charset="0"/>
                          <a:cs typeface="Times New Roman" pitchFamily="18" charset="0"/>
                        </a:rPr>
                        <a:t>МІБ-2</a:t>
                      </a:r>
                      <a:endParaRPr lang="ru-RU" b="1" dirty="0">
                        <a:solidFill>
                          <a:srgbClr val="002060"/>
                        </a:solidFill>
                        <a:latin typeface="Times New Roman" pitchFamily="18" charset="0"/>
                        <a:cs typeface="Times New Roman" pitchFamily="18" charset="0"/>
                      </a:endParaRPr>
                    </a:p>
                  </a:txBody>
                  <a:tcPr anchor="ctr">
                    <a:solidFill>
                      <a:schemeClr val="tx2">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solidFill>
                            <a:schemeClr val="tx2"/>
                          </a:solidFill>
                          <a:latin typeface="Times New Roman" pitchFamily="18" charset="0"/>
                          <a:cs typeface="Times New Roman" pitchFamily="18" charset="0"/>
                        </a:rPr>
                        <a:t>Девиантты</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және</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делинквентті</a:t>
                      </a:r>
                      <a:r>
                        <a:rPr lang="ru-RU" sz="1400" b="1" dirty="0" smtClean="0">
                          <a:solidFill>
                            <a:schemeClr val="tx2"/>
                          </a:solidFill>
                          <a:latin typeface="Times New Roman" pitchFamily="18" charset="0"/>
                          <a:cs typeface="Times New Roman" pitchFamily="18" charset="0"/>
                        </a:rPr>
                        <a:t> </a:t>
                      </a:r>
                      <a:r>
                        <a:rPr lang="ru-RU" sz="1400" dirty="0" smtClean="0">
                          <a:solidFill>
                            <a:schemeClr val="tx2"/>
                          </a:solidFill>
                          <a:latin typeface="Times New Roman" pitchFamily="18" charset="0"/>
                          <a:cs typeface="Times New Roman" pitchFamily="18" charset="0"/>
                        </a:rPr>
                        <a:t>(</a:t>
                      </a:r>
                      <a:r>
                        <a:rPr lang="ru-RU" sz="1400" dirty="0" err="1" smtClean="0">
                          <a:solidFill>
                            <a:schemeClr val="tx2"/>
                          </a:solidFill>
                          <a:latin typeface="Times New Roman" pitchFamily="18" charset="0"/>
                          <a:cs typeface="Times New Roman" pitchFamily="18" charset="0"/>
                        </a:rPr>
                        <a:t>аутодеструктивті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бейәлеуметтік</a:t>
                      </a:r>
                      <a:r>
                        <a:rPr lang="ru-RU" sz="1400" dirty="0" smtClean="0">
                          <a:solidFill>
                            <a:schemeClr val="tx2"/>
                          </a:solidFill>
                          <a:latin typeface="Times New Roman" pitchFamily="18" charset="0"/>
                          <a:cs typeface="Times New Roman" pitchFamily="18" charset="0"/>
                        </a:rPr>
                        <a:t>)</a:t>
                      </a:r>
                    </a:p>
                  </a:txBody>
                  <a:tcPr>
                    <a:solidFill>
                      <a:schemeClr val="tx2">
                        <a:lumMod val="50000"/>
                        <a:lumOff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оқу-тәрбие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жұмысы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r>
                        <a:rPr lang="ru-RU" sz="1400" dirty="0" smtClean="0">
                          <a:solidFill>
                            <a:schemeClr val="tx2"/>
                          </a:solidFill>
                          <a:latin typeface="Times New Roman" pitchFamily="18" charset="0"/>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ісі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endParaRPr lang="ru-RU" sz="1400" dirty="0" smtClean="0">
                        <a:solidFill>
                          <a:schemeClr val="tx2"/>
                        </a:solidFill>
                        <a:latin typeface="Times New Roman" pitchFamily="18" charset="0"/>
                        <a:cs typeface="Times New Roman" pitchFamily="18" charset="0"/>
                      </a:endParaRPr>
                    </a:p>
                  </a:txBody>
                  <a:tcPr>
                    <a:solidFill>
                      <a:schemeClr val="tx2">
                        <a:lumMod val="50000"/>
                        <a:lumOff val="50000"/>
                      </a:schemeClr>
                    </a:solidFill>
                  </a:tcPr>
                </a:tc>
                <a:tc>
                  <a:txBody>
                    <a:bodyPr/>
                    <a:lstStyle/>
                    <a:p>
                      <a:r>
                        <a:rPr lang="ru-RU" sz="1400" dirty="0" err="1" smtClean="0">
                          <a:solidFill>
                            <a:schemeClr val="tx2"/>
                          </a:solidFill>
                          <a:latin typeface="Times New Roman" pitchFamily="18" charset="0"/>
                          <a:cs typeface="Times New Roman" pitchFamily="18" charset="0"/>
                        </a:rPr>
                        <a:t>Педагогтар</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Сынып</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жетекшісі</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Әлеуметтік</a:t>
                      </a:r>
                      <a:r>
                        <a:rPr lang="ru-RU" sz="1400" baseline="0" dirty="0" smtClean="0">
                          <a:solidFill>
                            <a:schemeClr val="tx2"/>
                          </a:solidFill>
                          <a:latin typeface="Times New Roman" pitchFamily="18" charset="0"/>
                          <a:cs typeface="Times New Roman" pitchFamily="18" charset="0"/>
                        </a:rPr>
                        <a:t> педагог</a:t>
                      </a:r>
                    </a:p>
                    <a:p>
                      <a:r>
                        <a:rPr lang="ru-RU" sz="1400" baseline="0" dirty="0" smtClean="0">
                          <a:solidFill>
                            <a:schemeClr val="tx2"/>
                          </a:solidFill>
                          <a:latin typeface="Times New Roman" pitchFamily="18" charset="0"/>
                          <a:cs typeface="Times New Roman" pitchFamily="18" charset="0"/>
                        </a:rPr>
                        <a:t>Педагог-психолог</a:t>
                      </a:r>
                    </a:p>
                  </a:txBody>
                  <a:tcPr>
                    <a:solidFill>
                      <a:schemeClr val="tx2">
                        <a:lumMod val="50000"/>
                        <a:lumOff val="50000"/>
                      </a:schemeClr>
                    </a:solidFill>
                  </a:tcPr>
                </a:tc>
              </a:tr>
              <a:tr h="1510713">
                <a:tc>
                  <a:txBody>
                    <a:bodyPr/>
                    <a:lstStyle/>
                    <a:p>
                      <a:pPr algn="ctr"/>
                      <a:r>
                        <a:rPr lang="ru-RU" b="1" dirty="0" smtClean="0">
                          <a:solidFill>
                            <a:srgbClr val="002060"/>
                          </a:solidFill>
                          <a:latin typeface="Times New Roman" pitchFamily="18" charset="0"/>
                          <a:cs typeface="Times New Roman" pitchFamily="18" charset="0"/>
                        </a:rPr>
                        <a:t>МІБ-3</a:t>
                      </a:r>
                      <a:endParaRPr lang="ru-RU" b="1" dirty="0">
                        <a:solidFill>
                          <a:srgbClr val="002060"/>
                        </a:solidFill>
                        <a:latin typeface="Times New Roman" pitchFamily="18" charset="0"/>
                        <a:cs typeface="Times New Roman" pitchFamily="18" charset="0"/>
                      </a:endParaRPr>
                    </a:p>
                  </a:txBody>
                  <a:tcPr anchor="ctr">
                    <a:solidFill>
                      <a:schemeClr val="tx2">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err="1" smtClean="0">
                          <a:solidFill>
                            <a:schemeClr val="tx2"/>
                          </a:solidFill>
                          <a:latin typeface="Times New Roman" pitchFamily="18" charset="0"/>
                          <a:cs typeface="Times New Roman" pitchFamily="18" charset="0"/>
                        </a:rPr>
                        <a:t>Педагогикалық</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тұрғыдан</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қараусыз</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балалар</a:t>
                      </a:r>
                      <a:r>
                        <a:rPr lang="ru-RU" sz="1400" b="1" dirty="0" smtClean="0">
                          <a:solidFill>
                            <a:schemeClr val="tx2"/>
                          </a:solidFill>
                          <a:latin typeface="Times New Roman" pitchFamily="18" charset="0"/>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900" dirty="0" smtClean="0">
                          <a:solidFill>
                            <a:schemeClr val="tx2"/>
                          </a:solidFill>
                          <a:latin typeface="Times New Roman" pitchFamily="18" charset="0"/>
                          <a:cs typeface="Times New Roman" pitchFamily="18" charset="0"/>
                        </a:rPr>
                        <a:t>(</a:t>
                      </a: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оқушының</a:t>
                      </a:r>
                      <a:r>
                        <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оқудағы</a:t>
                      </a:r>
                      <a:r>
                        <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қиындықтары</a:t>
                      </a:r>
                      <a:r>
                        <a:rPr lang="ru-RU" sz="1050" dirty="0" smtClean="0">
                          <a:solidFill>
                            <a:schemeClr val="tx2"/>
                          </a:solidFill>
                          <a:latin typeface="Times New Roman" pitchFamily="18" charset="0"/>
                          <a:cs typeface="Times New Roman" pitchFamily="18" charset="0"/>
                        </a:rPr>
                        <a:t>)</a:t>
                      </a:r>
                    </a:p>
                  </a:txBody>
                  <a:tcPr>
                    <a:solidFill>
                      <a:schemeClr val="tx2">
                        <a:lumMod val="25000"/>
                        <a:lumOff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оқу-тәрбие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жұмысы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r>
                        <a:rPr lang="ru-RU" sz="1400" dirty="0" smtClean="0">
                          <a:solidFill>
                            <a:schemeClr val="tx2"/>
                          </a:solidFill>
                          <a:latin typeface="Times New Roman" pitchFamily="18" charset="0"/>
                          <a:cs typeface="Times New Roman" pitchFamily="18"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ісі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endParaRPr lang="ru-RU" sz="1400" dirty="0" smtClean="0">
                        <a:solidFill>
                          <a:schemeClr val="tx2"/>
                        </a:solidFill>
                        <a:latin typeface="Times New Roman" pitchFamily="18" charset="0"/>
                        <a:cs typeface="Times New Roman" pitchFamily="18" charset="0"/>
                      </a:endParaRPr>
                    </a:p>
                  </a:txBody>
                  <a:tcPr>
                    <a:solidFill>
                      <a:schemeClr val="tx2">
                        <a:lumMod val="25000"/>
                        <a:lumOff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Педагогтар</a:t>
                      </a:r>
                      <a:endPar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Сынып</a:t>
                      </a:r>
                      <a:r>
                        <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 </a:t>
                      </a:r>
                      <a:r>
                        <a:rPr kumimoji="0" lang="ru-RU" sz="1400" b="0" i="0" u="none" strike="noStrike" kern="1200" cap="none" spc="0" normalizeH="0" baseline="0" noProof="0" dirty="0" err="1" smtClean="0">
                          <a:ln>
                            <a:noFill/>
                          </a:ln>
                          <a:solidFill>
                            <a:schemeClr val="tx2"/>
                          </a:solidFill>
                          <a:effectLst/>
                          <a:uLnTx/>
                          <a:uFillTx/>
                          <a:latin typeface="Times New Roman" pitchFamily="18" charset="0"/>
                          <a:ea typeface="+mn-ea"/>
                          <a:cs typeface="Times New Roman" pitchFamily="18" charset="0"/>
                        </a:rPr>
                        <a:t>жетекшісі</a:t>
                      </a:r>
                      <a:endPar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rPr>
                        <a:t>Педагог-психолог(қажет болған жағдайда)</a:t>
                      </a:r>
                      <a:endParaRPr kumimoji="0" lang="ru-RU" sz="1400" b="0" i="0" u="none" strike="noStrike" kern="1200" cap="none" spc="0" normalizeH="0" baseline="0" noProof="0" dirty="0" smtClean="0">
                        <a:ln>
                          <a:noFill/>
                        </a:ln>
                        <a:solidFill>
                          <a:schemeClr val="tx2"/>
                        </a:solidFill>
                        <a:effectLst/>
                        <a:uLnTx/>
                        <a:uFillTx/>
                        <a:latin typeface="Times New Roman" pitchFamily="18" charset="0"/>
                        <a:ea typeface="+mn-ea"/>
                        <a:cs typeface="Times New Roman" pitchFamily="18" charset="0"/>
                      </a:endParaRPr>
                    </a:p>
                  </a:txBody>
                  <a:tcPr>
                    <a:solidFill>
                      <a:schemeClr val="tx2">
                        <a:lumMod val="25000"/>
                        <a:lumOff val="75000"/>
                      </a:schemeClr>
                    </a:solidFill>
                  </a:tcPr>
                </a:tc>
              </a:tr>
              <a:tr h="1188720">
                <a:tc>
                  <a:txBody>
                    <a:bodyPr/>
                    <a:lstStyle/>
                    <a:p>
                      <a:pPr algn="ctr"/>
                      <a:r>
                        <a:rPr lang="ru-RU" b="1" smtClean="0">
                          <a:solidFill>
                            <a:srgbClr val="002060"/>
                          </a:solidFill>
                          <a:latin typeface="Times New Roman" pitchFamily="18" charset="0"/>
                          <a:cs typeface="Times New Roman" pitchFamily="18" charset="0"/>
                        </a:rPr>
                        <a:t>МІБ-4</a:t>
                      </a:r>
                      <a:endParaRPr lang="ru-RU" b="1" dirty="0">
                        <a:solidFill>
                          <a:srgbClr val="002060"/>
                        </a:solidFill>
                        <a:latin typeface="Times New Roman" pitchFamily="18" charset="0"/>
                        <a:cs typeface="Times New Roman" pitchFamily="18" charset="0"/>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tx2"/>
                          </a:solidFill>
                          <a:latin typeface="Times New Roman" pitchFamily="18" charset="0"/>
                          <a:cs typeface="Times New Roman" pitchFamily="18" charset="0"/>
                        </a:rPr>
                        <a:t>Даму </a:t>
                      </a:r>
                      <a:r>
                        <a:rPr lang="ru-RU" sz="1400" b="1" dirty="0" err="1" smtClean="0">
                          <a:solidFill>
                            <a:schemeClr val="tx2"/>
                          </a:solidFill>
                          <a:latin typeface="Times New Roman" pitchFamily="18" charset="0"/>
                          <a:cs typeface="Times New Roman" pitchFamily="18" charset="0"/>
                        </a:rPr>
                        <a:t>мүмкіндігі</a:t>
                      </a:r>
                      <a:r>
                        <a:rPr lang="ru-RU" sz="1400" b="1" dirty="0" smtClean="0">
                          <a:solidFill>
                            <a:schemeClr val="tx2"/>
                          </a:solidFill>
                          <a:latin typeface="Times New Roman" pitchFamily="18" charset="0"/>
                          <a:cs typeface="Times New Roman" pitchFamily="18" charset="0"/>
                        </a:rPr>
                        <a:t> </a:t>
                      </a:r>
                      <a:r>
                        <a:rPr lang="ru-RU" sz="1400" b="1" dirty="0" err="1" smtClean="0">
                          <a:solidFill>
                            <a:schemeClr val="tx2"/>
                          </a:solidFill>
                          <a:latin typeface="Times New Roman" pitchFamily="18" charset="0"/>
                          <a:cs typeface="Times New Roman" pitchFamily="18" charset="0"/>
                        </a:rPr>
                        <a:t>шектеулі</a:t>
                      </a:r>
                      <a:r>
                        <a:rPr lang="ru-RU" sz="1400" b="1" dirty="0" smtClean="0">
                          <a:solidFill>
                            <a:schemeClr val="tx2"/>
                          </a:solidFill>
                          <a:latin typeface="Times New Roman" pitchFamily="18" charset="0"/>
                          <a:cs typeface="Times New Roman" pitchFamily="18" charset="0"/>
                        </a:rPr>
                        <a:t>  (ДМШ )</a:t>
                      </a:r>
                      <a:r>
                        <a:rPr lang="ru-RU" sz="1400" dirty="0" smtClean="0">
                          <a:solidFill>
                            <a:schemeClr val="tx2"/>
                          </a:solidFill>
                          <a:latin typeface="Times New Roman" pitchFamily="18" charset="0"/>
                          <a:cs typeface="Times New Roman" pitchFamily="18" charset="0"/>
                        </a:rPr>
                        <a:t>(</a:t>
                      </a:r>
                      <a:r>
                        <a:rPr lang="ru-RU" sz="1400" dirty="0" err="1" smtClean="0">
                          <a:solidFill>
                            <a:schemeClr val="tx2"/>
                          </a:solidFill>
                          <a:latin typeface="Times New Roman" pitchFamily="18" charset="0"/>
                          <a:cs typeface="Times New Roman" pitchFamily="18" charset="0"/>
                        </a:rPr>
                        <a:t>мүгедектер</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созылмалы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аурулар</a:t>
                      </a:r>
                      <a:r>
                        <a:rPr lang="ru-RU" sz="1400" dirty="0" smtClean="0">
                          <a:solidFill>
                            <a:schemeClr val="tx2"/>
                          </a:solidFill>
                          <a:latin typeface="Times New Roman" pitchFamily="18" charset="0"/>
                          <a:cs typeface="Times New Roman" pitchFamily="18" charset="0"/>
                        </a:rPr>
                        <a:t>, ПМПК </a:t>
                      </a:r>
                      <a:r>
                        <a:rPr lang="ru-RU" sz="1400" dirty="0" err="1" smtClean="0">
                          <a:solidFill>
                            <a:schemeClr val="tx2"/>
                          </a:solidFill>
                          <a:latin typeface="Times New Roman" pitchFamily="18" charset="0"/>
                          <a:cs typeface="Times New Roman" pitchFamily="18" charset="0"/>
                        </a:rPr>
                        <a:t>анықтамаларымен</a:t>
                      </a:r>
                      <a:r>
                        <a:rPr lang="ru-RU" sz="1400" dirty="0" smtClean="0">
                          <a:solidFill>
                            <a:schemeClr val="tx2"/>
                          </a:solidFill>
                          <a:latin typeface="Times New Roman" pitchFamily="18" charset="0"/>
                          <a:cs typeface="Times New Roman" pitchFamily="18" charset="0"/>
                        </a:rPr>
                        <a:t>)</a:t>
                      </a:r>
                    </a:p>
                  </a:txBody>
                  <a:tcPr/>
                </a:tc>
                <a:tc>
                  <a:txBody>
                    <a:bodyPr/>
                    <a:lstStyle/>
                    <a:p>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оқу-тәрбие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жұмысы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r>
                        <a:rPr lang="ru-RU" sz="1400" dirty="0" smtClean="0">
                          <a:solidFill>
                            <a:schemeClr val="tx2"/>
                          </a:solidFill>
                          <a:latin typeface="Times New Roman" pitchFamily="18" charset="0"/>
                          <a:cs typeface="Times New Roman" pitchFamily="18" charset="0"/>
                        </a:rPr>
                        <a:t> </a:t>
                      </a:r>
                    </a:p>
                    <a:p>
                      <a:r>
                        <a:rPr lang="ru-RU" sz="1400" dirty="0" err="1" smtClean="0">
                          <a:solidFill>
                            <a:schemeClr val="tx2"/>
                          </a:solidFill>
                          <a:latin typeface="Times New Roman" pitchFamily="18" charset="0"/>
                          <a:cs typeface="Times New Roman" pitchFamily="18" charset="0"/>
                        </a:rPr>
                        <a:t>Директордың</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тәрбие</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ісі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жөніндегі</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орынбасары</a:t>
                      </a:r>
                      <a:endParaRPr lang="ru-RU" sz="1400" dirty="0" smtClean="0">
                        <a:solidFill>
                          <a:schemeClr val="tx2"/>
                        </a:solidFill>
                        <a:latin typeface="Times New Roman" pitchFamily="18" charset="0"/>
                        <a:cs typeface="Times New Roman" pitchFamily="18" charset="0"/>
                      </a:endParaRPr>
                    </a:p>
                    <a:p>
                      <a:r>
                        <a:rPr lang="ru-RU" sz="1400" dirty="0" smtClean="0">
                          <a:solidFill>
                            <a:schemeClr val="tx2"/>
                          </a:solidFill>
                          <a:latin typeface="Times New Roman" pitchFamily="18" charset="0"/>
                          <a:cs typeface="Times New Roman" pitchFamily="18" charset="0"/>
                        </a:rPr>
                        <a:t> </a:t>
                      </a:r>
                      <a:endParaRPr lang="ru-RU" sz="1400" dirty="0">
                        <a:solidFill>
                          <a:schemeClr val="tx2"/>
                        </a:solidFill>
                        <a:latin typeface="Times New Roman" pitchFamily="18" charset="0"/>
                        <a:cs typeface="Times New Roman" pitchFamily="18" charset="0"/>
                      </a:endParaRPr>
                    </a:p>
                  </a:txBody>
                  <a:tcPr/>
                </a:tc>
                <a:tc>
                  <a:txBody>
                    <a:bodyPr/>
                    <a:lstStyle/>
                    <a:p>
                      <a:r>
                        <a:rPr lang="ru-RU" sz="1400" dirty="0" err="1" smtClean="0">
                          <a:solidFill>
                            <a:schemeClr val="tx2"/>
                          </a:solidFill>
                          <a:latin typeface="Times New Roman" pitchFamily="18" charset="0"/>
                          <a:cs typeface="Times New Roman" pitchFamily="18" charset="0"/>
                        </a:rPr>
                        <a:t>Педагогтар</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Сынып</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жетекшісі</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Әлеуметтік</a:t>
                      </a:r>
                      <a:r>
                        <a:rPr lang="ru-RU" sz="1400" dirty="0" smtClean="0">
                          <a:solidFill>
                            <a:schemeClr val="tx2"/>
                          </a:solidFill>
                          <a:latin typeface="Times New Roman" pitchFamily="18" charset="0"/>
                          <a:cs typeface="Times New Roman" pitchFamily="18" charset="0"/>
                        </a:rPr>
                        <a:t> педагог</a:t>
                      </a:r>
                    </a:p>
                    <a:p>
                      <a:r>
                        <a:rPr lang="ru-RU" sz="1400" dirty="0" smtClean="0">
                          <a:solidFill>
                            <a:schemeClr val="tx2"/>
                          </a:solidFill>
                          <a:latin typeface="Times New Roman" pitchFamily="18" charset="0"/>
                          <a:cs typeface="Times New Roman" pitchFamily="18" charset="0"/>
                        </a:rPr>
                        <a:t>Педагог-психолог</a:t>
                      </a:r>
                    </a:p>
                    <a:p>
                      <a:r>
                        <a:rPr lang="kk-KZ" sz="1400" dirty="0" smtClean="0">
                          <a:solidFill>
                            <a:schemeClr val="tx2"/>
                          </a:solidFill>
                          <a:latin typeface="Times New Roman" pitchFamily="18" charset="0"/>
                          <a:cs typeface="Times New Roman" pitchFamily="18" charset="0"/>
                        </a:rPr>
                        <a:t>Медбике</a:t>
                      </a:r>
                      <a:endParaRPr lang="ru-RU" sz="1400" dirty="0" smtClean="0">
                        <a:solidFill>
                          <a:schemeClr val="tx2"/>
                        </a:solidFill>
                        <a:latin typeface="Times New Roman" pitchFamily="18" charset="0"/>
                        <a:cs typeface="Times New Roman" pitchFamily="18" charset="0"/>
                      </a:endParaRPr>
                    </a:p>
                    <a:p>
                      <a:r>
                        <a:rPr lang="ru-RU" sz="1400" dirty="0" err="1" smtClean="0">
                          <a:solidFill>
                            <a:schemeClr val="tx2"/>
                          </a:solidFill>
                          <a:latin typeface="Times New Roman" pitchFamily="18" charset="0"/>
                          <a:cs typeface="Times New Roman" pitchFamily="18" charset="0"/>
                        </a:rPr>
                        <a:t>Арнайы</a:t>
                      </a:r>
                      <a:r>
                        <a:rPr lang="ru-RU" sz="1400" dirty="0" smtClean="0">
                          <a:solidFill>
                            <a:schemeClr val="tx2"/>
                          </a:solidFill>
                          <a:latin typeface="Times New Roman" pitchFamily="18" charset="0"/>
                          <a:cs typeface="Times New Roman" pitchFamily="18" charset="0"/>
                        </a:rPr>
                        <a:t> </a:t>
                      </a:r>
                      <a:r>
                        <a:rPr lang="ru-RU" sz="1400" dirty="0" err="1" smtClean="0">
                          <a:solidFill>
                            <a:schemeClr val="tx2"/>
                          </a:solidFill>
                          <a:latin typeface="Times New Roman" pitchFamily="18" charset="0"/>
                          <a:cs typeface="Times New Roman" pitchFamily="18" charset="0"/>
                        </a:rPr>
                        <a:t>педагогтар</a:t>
                      </a:r>
                      <a:endParaRPr lang="ru-RU" sz="1400" dirty="0" smtClean="0">
                        <a:solidFill>
                          <a:schemeClr val="tx2"/>
                        </a:solidFill>
                        <a:latin typeface="Times New Roman" pitchFamily="18" charset="0"/>
                        <a:cs typeface="Times New Roman" pitchFamily="18" charset="0"/>
                      </a:endParaRPr>
                    </a:p>
                  </a:txBody>
                  <a:tcPr/>
                </a:tc>
              </a:tr>
            </a:tbl>
          </a:graphicData>
        </a:graphic>
      </p:graphicFrame>
      <p:sp>
        <p:nvSpPr>
          <p:cNvPr id="7" name="Прямоугольник 6"/>
          <p:cNvSpPr/>
          <p:nvPr/>
        </p:nvSpPr>
        <p:spPr>
          <a:xfrm>
            <a:off x="936172" y="6396335"/>
            <a:ext cx="8055429" cy="461665"/>
          </a:xfrm>
          <a:prstGeom prst="rect">
            <a:avLst/>
          </a:prstGeom>
        </p:spPr>
        <p:txBody>
          <a:bodyPr wrap="square">
            <a:spAutoFit/>
          </a:bodyPr>
          <a:lstStyle/>
          <a:p>
            <a:pPr algn="ctr">
              <a:spcBef>
                <a:spcPts val="40"/>
              </a:spcBef>
            </a:pPr>
            <a:r>
              <a:rPr lang="ru-RU" sz="1200" dirty="0" err="1">
                <a:latin typeface="Times New Roman" panose="02020603050405020304" pitchFamily="18" charset="0"/>
                <a:ea typeface="Times New Roman" panose="02020603050405020304" pitchFamily="18" charset="0"/>
              </a:rPr>
              <a:t>Қазақстан</a:t>
            </a:r>
            <a:r>
              <a:rPr lang="ru-RU" sz="120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Республикасы</a:t>
            </a:r>
            <a:r>
              <a:rPr lang="ru-RU" sz="120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Білім</a:t>
            </a:r>
            <a:r>
              <a:rPr lang="ru-RU" sz="120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және</a:t>
            </a:r>
            <a:r>
              <a:rPr lang="ru-RU" sz="120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ғылым</a:t>
            </a:r>
            <a:r>
              <a:rPr lang="ru-RU" sz="1200" dirty="0">
                <a:latin typeface="Times New Roman" panose="02020603050405020304" pitchFamily="18" charset="0"/>
                <a:ea typeface="Times New Roman" panose="02020603050405020304" pitchFamily="18" charset="0"/>
              </a:rPr>
              <a:t> </a:t>
            </a:r>
            <a:r>
              <a:rPr lang="ru-RU" sz="1200" dirty="0" err="1">
                <a:latin typeface="Times New Roman" panose="02020603050405020304" pitchFamily="18" charset="0"/>
                <a:ea typeface="Times New Roman" panose="02020603050405020304" pitchFamily="18" charset="0"/>
              </a:rPr>
              <a:t>министрінің</a:t>
            </a:r>
            <a:r>
              <a:rPr lang="ru-RU" sz="1200" dirty="0">
                <a:latin typeface="Times New Roman" panose="02020603050405020304" pitchFamily="18" charset="0"/>
                <a:ea typeface="Times New Roman" panose="02020603050405020304" pitchFamily="18" charset="0"/>
              </a:rPr>
              <a:t> 2022 </a:t>
            </a:r>
            <a:r>
              <a:rPr lang="ru-RU" sz="1200" dirty="0" err="1">
                <a:latin typeface="Times New Roman" panose="02020603050405020304" pitchFamily="18" charset="0"/>
                <a:ea typeface="Times New Roman" panose="02020603050405020304" pitchFamily="18" charset="0"/>
              </a:rPr>
              <a:t>жылғы</a:t>
            </a:r>
            <a:r>
              <a:rPr lang="ru-RU" sz="1200" dirty="0">
                <a:latin typeface="Times New Roman" panose="02020603050405020304" pitchFamily="18" charset="0"/>
                <a:ea typeface="Times New Roman" panose="02020603050405020304" pitchFamily="18" charset="0"/>
              </a:rPr>
              <a:t> 12 </a:t>
            </a:r>
            <a:r>
              <a:rPr lang="ru-RU" sz="1200" dirty="0" err="1">
                <a:latin typeface="Times New Roman" panose="02020603050405020304" pitchFamily="18" charset="0"/>
                <a:ea typeface="Times New Roman" panose="02020603050405020304" pitchFamily="18" charset="0"/>
              </a:rPr>
              <a:t>қаңтардағы</a:t>
            </a:r>
            <a:r>
              <a:rPr lang="ru-RU" sz="1200" dirty="0">
                <a:latin typeface="Times New Roman" panose="02020603050405020304" pitchFamily="18" charset="0"/>
                <a:ea typeface="Times New Roman" panose="02020603050405020304" pitchFamily="18" charset="0"/>
              </a:rPr>
              <a:t> № 6 </a:t>
            </a:r>
            <a:r>
              <a:rPr lang="ru-RU" sz="1200" dirty="0" err="1">
                <a:latin typeface="Times New Roman" panose="02020603050405020304" pitchFamily="18" charset="0"/>
                <a:ea typeface="Times New Roman" panose="02020603050405020304" pitchFamily="18" charset="0"/>
              </a:rPr>
              <a:t>бұйрығы</a:t>
            </a:r>
            <a:endParaRPr lang="ru-RU" sz="1200" dirty="0">
              <a:latin typeface="Times New Roman" panose="02020603050405020304" pitchFamily="18" charset="0"/>
              <a:ea typeface="Times New Roman" panose="02020603050405020304" pitchFamily="18" charset="0"/>
            </a:endParaRPr>
          </a:p>
          <a:p>
            <a:pPr algn="ctr">
              <a:spcBef>
                <a:spcPts val="40"/>
              </a:spcBef>
            </a:pPr>
            <a:r>
              <a:rPr lang="ru-RU" sz="1200" b="1" kern="0" dirty="0" err="1">
                <a:latin typeface="Times New Roman" panose="02020603050405020304" pitchFamily="18" charset="0"/>
                <a:ea typeface="Times New Roman" panose="02020603050405020304" pitchFamily="18" charset="0"/>
              </a:rPr>
              <a:t>Білім</a:t>
            </a:r>
            <a:r>
              <a:rPr lang="ru-RU" sz="1200" b="1" kern="0" dirty="0">
                <a:latin typeface="Times New Roman" panose="02020603050405020304" pitchFamily="18" charset="0"/>
                <a:ea typeface="Times New Roman" panose="02020603050405020304" pitchFamily="18" charset="0"/>
              </a:rPr>
              <a:t> беру </a:t>
            </a:r>
            <a:r>
              <a:rPr lang="ru-RU" sz="1200" b="1" kern="0" dirty="0" err="1">
                <a:latin typeface="Times New Roman" panose="02020603050405020304" pitchFamily="18" charset="0"/>
                <a:ea typeface="Times New Roman" panose="02020603050405020304" pitchFamily="18" charset="0"/>
              </a:rPr>
              <a:t>ұйымдарында</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психологиялық-педагогикалық</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қолдап</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отыру</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қағидаларын</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бекіту</a:t>
            </a:r>
            <a:r>
              <a:rPr lang="ru-RU" sz="1200" b="1" kern="0" dirty="0">
                <a:latin typeface="Times New Roman" panose="02020603050405020304" pitchFamily="18" charset="0"/>
                <a:ea typeface="Times New Roman" panose="02020603050405020304" pitchFamily="18" charset="0"/>
              </a:rPr>
              <a:t> </a:t>
            </a:r>
            <a:r>
              <a:rPr lang="ru-RU" sz="1200" b="1" kern="0" dirty="0" err="1">
                <a:latin typeface="Times New Roman" panose="02020603050405020304" pitchFamily="18" charset="0"/>
                <a:ea typeface="Times New Roman" panose="02020603050405020304" pitchFamily="18" charset="0"/>
              </a:rPr>
              <a:t>туралы</a:t>
            </a:r>
            <a:endParaRPr lang="ru-RU" sz="1200" b="1" kern="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7081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1714" y="261256"/>
            <a:ext cx="7293429" cy="914401"/>
          </a:xfrm>
        </p:spPr>
        <p:txBody>
          <a:bodyPr>
            <a:normAutofit fontScale="90000"/>
          </a:bodyPr>
          <a:lstStyle/>
          <a:p>
            <a:pPr algn="ctr"/>
            <a:r>
              <a:rPr lang="ru-RU" sz="1800" dirty="0" err="1">
                <a:solidFill>
                  <a:srgbClr val="C00000"/>
                </a:solidFill>
                <a:latin typeface="Times New Roman" pitchFamily="18" charset="0"/>
                <a:ea typeface="Times New Roman" pitchFamily="18" charset="0"/>
                <a:cs typeface="Times New Roman" pitchFamily="18" charset="0"/>
              </a:rPr>
              <a:t>Қазақстан</a:t>
            </a:r>
            <a:r>
              <a:rPr lang="ru-RU" sz="1800" dirty="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Республикасы</a:t>
            </a:r>
            <a:r>
              <a:rPr lang="ru-RU" sz="1800" dirty="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Оқу-ағарту</a:t>
            </a:r>
            <a:r>
              <a:rPr lang="ru-RU" sz="1800" dirty="0">
                <a:solidFill>
                  <a:srgbClr val="C00000"/>
                </a:solidFill>
                <a:latin typeface="Times New Roman" pitchFamily="18" charset="0"/>
                <a:ea typeface="Times New Roman" pitchFamily="18" charset="0"/>
                <a:cs typeface="Times New Roman" pitchFamily="18" charset="0"/>
              </a:rPr>
              <a:t> </a:t>
            </a:r>
            <a:r>
              <a:rPr lang="ru-RU" sz="1800" dirty="0" err="1">
                <a:solidFill>
                  <a:srgbClr val="C00000"/>
                </a:solidFill>
                <a:latin typeface="Times New Roman" pitchFamily="18" charset="0"/>
                <a:ea typeface="Times New Roman" pitchFamily="18" charset="0"/>
                <a:cs typeface="Times New Roman" pitchFamily="18" charset="0"/>
              </a:rPr>
              <a:t>министрінің</a:t>
            </a:r>
            <a:r>
              <a:rPr lang="ru-RU" sz="1800" dirty="0">
                <a:solidFill>
                  <a:srgbClr val="C00000"/>
                </a:solidFill>
                <a:latin typeface="Times New Roman" pitchFamily="18" charset="0"/>
                <a:ea typeface="Times New Roman" pitchFamily="18" charset="0"/>
                <a:cs typeface="Times New Roman" pitchFamily="18" charset="0"/>
              </a:rPr>
              <a:t> 2023жылғы 3 </a:t>
            </a:r>
            <a:r>
              <a:rPr lang="ru-RU" sz="1800" dirty="0" err="1">
                <a:solidFill>
                  <a:srgbClr val="C00000"/>
                </a:solidFill>
                <a:latin typeface="Times New Roman" pitchFamily="18" charset="0"/>
                <a:ea typeface="Times New Roman" pitchFamily="18" charset="0"/>
                <a:cs typeface="Times New Roman" pitchFamily="18" charset="0"/>
              </a:rPr>
              <a:t>наурыздағы</a:t>
            </a:r>
            <a:r>
              <a:rPr lang="ru-RU" sz="1800" dirty="0">
                <a:solidFill>
                  <a:srgbClr val="C00000"/>
                </a:solidFill>
                <a:latin typeface="Times New Roman" pitchFamily="18" charset="0"/>
                <a:ea typeface="Times New Roman" pitchFamily="18" charset="0"/>
                <a:cs typeface="Times New Roman" pitchFamily="18" charset="0"/>
              </a:rPr>
              <a:t> № 61бұйрығы</a:t>
            </a:r>
            <a:br>
              <a:rPr lang="ru-RU" sz="1800" dirty="0">
                <a:solidFill>
                  <a:srgbClr val="C00000"/>
                </a:solidFill>
                <a:latin typeface="Times New Roman" pitchFamily="18" charset="0"/>
                <a:ea typeface="Times New Roman" pitchFamily="18" charset="0"/>
                <a:cs typeface="Times New Roman" pitchFamily="18" charset="0"/>
              </a:rPr>
            </a:br>
            <a:r>
              <a:rPr lang="ru-RU" sz="2000" b="1" dirty="0">
                <a:solidFill>
                  <a:srgbClr val="002060"/>
                </a:solidFill>
                <a:latin typeface="Times New Roman" pitchFamily="18" charset="0"/>
                <a:ea typeface="Times New Roman" pitchFamily="18" charset="0"/>
                <a:cs typeface="Times New Roman" pitchFamily="18" charset="0"/>
              </a:rPr>
              <a:t>Орта </a:t>
            </a:r>
            <a:r>
              <a:rPr lang="ru-RU" sz="2000" b="1" dirty="0" err="1">
                <a:solidFill>
                  <a:srgbClr val="002060"/>
                </a:solidFill>
                <a:latin typeface="Times New Roman" pitchFamily="18" charset="0"/>
                <a:ea typeface="Times New Roman" pitchFamily="18" charset="0"/>
                <a:cs typeface="Times New Roman" pitchFamily="18" charset="0"/>
              </a:rPr>
              <a:t>білім</a:t>
            </a:r>
            <a:r>
              <a:rPr lang="ru-RU" sz="2000" b="1" dirty="0">
                <a:solidFill>
                  <a:srgbClr val="002060"/>
                </a:solidFill>
                <a:latin typeface="Times New Roman" pitchFamily="18" charset="0"/>
                <a:ea typeface="Times New Roman" pitchFamily="18" charset="0"/>
                <a:cs typeface="Times New Roman" pitchFamily="18" charset="0"/>
              </a:rPr>
              <a:t> беру </a:t>
            </a:r>
            <a:r>
              <a:rPr lang="ru-RU" sz="2000" b="1" dirty="0" err="1">
                <a:solidFill>
                  <a:srgbClr val="002060"/>
                </a:solidFill>
                <a:latin typeface="Times New Roman" pitchFamily="18" charset="0"/>
                <a:ea typeface="Times New Roman" pitchFamily="18" charset="0"/>
                <a:cs typeface="Times New Roman" pitchFamily="18" charset="0"/>
              </a:rPr>
              <a:t>ұйымдарында</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мектепішілік</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есепке</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алу</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жөніндегі</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әдістемелік</a:t>
            </a:r>
            <a:r>
              <a:rPr lang="ru-RU" sz="2000" b="1" dirty="0">
                <a:solidFill>
                  <a:srgbClr val="002060"/>
                </a:solidFill>
                <a:latin typeface="Times New Roman" pitchFamily="18" charset="0"/>
                <a:ea typeface="Times New Roman" pitchFamily="18" charset="0"/>
                <a:cs typeface="Times New Roman" pitchFamily="18" charset="0"/>
              </a:rPr>
              <a:t> </a:t>
            </a:r>
            <a:r>
              <a:rPr lang="ru-RU" sz="2000" b="1" dirty="0" err="1">
                <a:solidFill>
                  <a:srgbClr val="002060"/>
                </a:solidFill>
                <a:latin typeface="Times New Roman" pitchFamily="18" charset="0"/>
                <a:ea typeface="Times New Roman" pitchFamily="18" charset="0"/>
                <a:cs typeface="Times New Roman" pitchFamily="18" charset="0"/>
              </a:rPr>
              <a:t>ұсынымдар</a:t>
            </a:r>
            <a:endParaRPr lang="ru-RU" sz="2000" b="1" dirty="0">
              <a:solidFill>
                <a:srgbClr val="002060"/>
              </a:solidFill>
              <a:latin typeface="Times New Roman" pitchFamily="18" charset="0"/>
              <a:ea typeface="Times New Roman" pitchFamily="18" charset="0"/>
              <a:cs typeface="Times New Roman" pitchFamily="18" charset="0"/>
            </a:endParaRPr>
          </a:p>
        </p:txBody>
      </p:sp>
      <p:sp>
        <p:nvSpPr>
          <p:cNvPr id="3" name="Прямоугольник 2"/>
          <p:cNvSpPr/>
          <p:nvPr/>
        </p:nvSpPr>
        <p:spPr>
          <a:xfrm>
            <a:off x="1491344" y="537411"/>
            <a:ext cx="7369628" cy="369332"/>
          </a:xfrm>
          <a:prstGeom prst="rect">
            <a:avLst/>
          </a:prstGeom>
        </p:spPr>
        <p:txBody>
          <a:bodyPr wrap="square">
            <a:spAutoFit/>
          </a:bodyPr>
          <a:lstStyle/>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p:txBody>
      </p:sp>
      <p:sp>
        <p:nvSpPr>
          <p:cNvPr id="4" name="Прямоугольник 3"/>
          <p:cNvSpPr/>
          <p:nvPr/>
        </p:nvSpPr>
        <p:spPr>
          <a:xfrm>
            <a:off x="2416631" y="1378413"/>
            <a:ext cx="6085113" cy="369332"/>
          </a:xfrm>
          <a:prstGeom prst="rect">
            <a:avLst/>
          </a:prstGeom>
        </p:spPr>
        <p:txBody>
          <a:bodyPr wrap="square">
            <a:spAutoFit/>
          </a:bodyPr>
          <a:lstStyle/>
          <a:p>
            <a:pPr algn="ctr" fontAlgn="auto">
              <a:spcBef>
                <a:spcPts val="1000"/>
              </a:spcBef>
              <a:spcAft>
                <a:spcPts val="0"/>
              </a:spcAft>
              <a:defRPr/>
            </a:pPr>
            <a:endParaRPr lang="ru-RU" altLang="ru-RU" b="1" dirty="0">
              <a:solidFill>
                <a:srgbClr val="0070C0"/>
              </a:solidFill>
              <a:latin typeface="Times New Roman" pitchFamily="18" charset="0"/>
              <a:cs typeface="Times New Roman" pitchFamily="18" charset="0"/>
            </a:endParaRPr>
          </a:p>
        </p:txBody>
      </p:sp>
      <p:sp>
        <p:nvSpPr>
          <p:cNvPr id="7" name="Прямоугольник 6"/>
          <p:cNvSpPr/>
          <p:nvPr/>
        </p:nvSpPr>
        <p:spPr>
          <a:xfrm>
            <a:off x="1578430" y="1200560"/>
            <a:ext cx="2358246" cy="369332"/>
          </a:xfrm>
          <a:prstGeom prst="rect">
            <a:avLst/>
          </a:prstGeom>
        </p:spPr>
        <p:txBody>
          <a:bodyPr wrap="square">
            <a:spAutoFit/>
          </a:bodyPr>
          <a:lstStyle/>
          <a:p>
            <a:pPr fontAlgn="auto">
              <a:spcBef>
                <a:spcPts val="1000"/>
              </a:spcBef>
              <a:spcAft>
                <a:spcPts val="0"/>
              </a:spcAft>
              <a:defRPr/>
            </a:pPr>
            <a:r>
              <a:rPr lang="ru-RU" altLang="ru-RU" b="1" dirty="0">
                <a:solidFill>
                  <a:srgbClr val="0070C0"/>
                </a:solidFill>
                <a:latin typeface="Times New Roman" pitchFamily="18" charset="0"/>
                <a:cs typeface="Times New Roman" pitchFamily="18" charset="0"/>
              </a:rPr>
              <a:t>МЕ </a:t>
            </a:r>
            <a:r>
              <a:rPr lang="ru-RU" altLang="ru-RU" b="1" dirty="0" err="1">
                <a:solidFill>
                  <a:srgbClr val="0070C0"/>
                </a:solidFill>
                <a:latin typeface="Times New Roman" pitchFamily="18" charset="0"/>
                <a:cs typeface="Times New Roman" pitchFamily="18" charset="0"/>
              </a:rPr>
              <a:t>алу</a:t>
            </a:r>
            <a:r>
              <a:rPr lang="ru-RU" altLang="ru-RU" b="1" dirty="0">
                <a:solidFill>
                  <a:srgbClr val="0070C0"/>
                </a:solidFill>
                <a:latin typeface="Times New Roman" pitchFamily="18" charset="0"/>
                <a:cs typeface="Times New Roman" pitchFamily="18" charset="0"/>
              </a:rPr>
              <a:t> т</a:t>
            </a:r>
            <a:r>
              <a:rPr lang="kk-KZ" altLang="ru-RU" b="1" dirty="0">
                <a:solidFill>
                  <a:srgbClr val="0070C0"/>
                </a:solidFill>
                <a:latin typeface="Times New Roman" pitchFamily="18" charset="0"/>
                <a:cs typeface="Times New Roman" pitchFamily="18" charset="0"/>
              </a:rPr>
              <a:t>әртібі</a:t>
            </a:r>
            <a:endParaRPr lang="ru-RU" altLang="ru-RU" b="1" dirty="0">
              <a:solidFill>
                <a:srgbClr val="0070C0"/>
              </a:solidFill>
              <a:latin typeface="Times New Roman" pitchFamily="18" charset="0"/>
              <a:cs typeface="Times New Roman" pitchFamily="18" charset="0"/>
            </a:endParaRPr>
          </a:p>
        </p:txBody>
      </p:sp>
      <p:sp>
        <p:nvSpPr>
          <p:cNvPr id="8" name="Прямоугольник 7"/>
          <p:cNvSpPr/>
          <p:nvPr/>
        </p:nvSpPr>
        <p:spPr>
          <a:xfrm>
            <a:off x="1088571" y="1563079"/>
            <a:ext cx="7870372" cy="4801314"/>
          </a:xfrm>
          <a:prstGeom prst="rect">
            <a:avLst/>
          </a:prstGeom>
        </p:spPr>
        <p:txBody>
          <a:bodyPr wrap="square">
            <a:spAutoFit/>
          </a:bodyPr>
          <a:lstStyle/>
          <a:p>
            <a:pPr marL="457200" indent="-457200" algn="just">
              <a:buAutoNum type="arabicPeriod"/>
            </a:pPr>
            <a:r>
              <a:rPr lang="ru-RU" b="1" dirty="0" err="1">
                <a:solidFill>
                  <a:srgbClr val="002060"/>
                </a:solidFill>
                <a:latin typeface="Times New Roman" pitchFamily="18" charset="0"/>
                <a:cs typeface="Times New Roman" pitchFamily="18" charset="0"/>
              </a:rPr>
              <a:t>Білім</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алушыны</a:t>
            </a:r>
            <a:r>
              <a:rPr lang="ru-RU" b="1" dirty="0">
                <a:solidFill>
                  <a:srgbClr val="002060"/>
                </a:solidFill>
                <a:latin typeface="Times New Roman" pitchFamily="18" charset="0"/>
                <a:cs typeface="Times New Roman" pitchFamily="18" charset="0"/>
              </a:rPr>
              <a:t> МЕ </a:t>
            </a:r>
            <a:r>
              <a:rPr lang="ru-RU" dirty="0" err="1">
                <a:solidFill>
                  <a:srgbClr val="002060"/>
                </a:solidFill>
                <a:latin typeface="Times New Roman" pitchFamily="18" charset="0"/>
                <a:cs typeface="Times New Roman" pitchFamily="18" charset="0"/>
              </a:rPr>
              <a:t>сынып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жетекшісінің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әлеуметтік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педагогтің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пән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мұғалімінің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және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басқа</a:t>
            </a:r>
            <a:r>
              <a:rPr lang="ru-RU" dirty="0">
                <a:solidFill>
                  <a:srgbClr val="002060"/>
                </a:solidFill>
                <a:latin typeface="Times New Roman" pitchFamily="18" charset="0"/>
                <a:cs typeface="Times New Roman" pitchFamily="18" charset="0"/>
              </a:rPr>
              <a:t> да </a:t>
            </a:r>
            <a:r>
              <a:rPr lang="ru-RU" dirty="0" err="1">
                <a:solidFill>
                  <a:srgbClr val="002060"/>
                </a:solidFill>
                <a:latin typeface="Times New Roman" pitchFamily="18" charset="0"/>
                <a:cs typeface="Times New Roman" pitchFamily="18" charset="0"/>
              </a:rPr>
              <a:t>мүдделі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тұлғалардың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өтініші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негізінде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директордың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тәрбие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ісі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жөніндегі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орынбасарларының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ұсынысы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бойынша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колледжде</a:t>
            </a:r>
            <a:r>
              <a:rPr lang="ru-RU" dirty="0">
                <a:solidFill>
                  <a:srgbClr val="002060"/>
                </a:solidFill>
                <a:latin typeface="Times New Roman" pitchFamily="18" charset="0"/>
                <a:cs typeface="Times New Roman" pitchFamily="18" charset="0"/>
              </a:rPr>
              <a:t> ОТІ </a:t>
            </a:r>
            <a:r>
              <a:rPr lang="ru-RU" dirty="0" err="1">
                <a:solidFill>
                  <a:srgbClr val="002060"/>
                </a:solidFill>
                <a:latin typeface="Times New Roman" pitchFamily="18" charset="0"/>
                <a:cs typeface="Times New Roman" pitchFamily="18" charset="0"/>
              </a:rPr>
              <a:t>орынбасары</a:t>
            </a:r>
            <a:r>
              <a:rPr lang="ru-RU"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Профилактикалық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кеңестің</a:t>
            </a:r>
            <a:r>
              <a:rPr lang="ru-RU" b="1"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отырысында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қаралады</a:t>
            </a:r>
            <a:r>
              <a:rPr lang="ru-RU" dirty="0">
                <a:solidFill>
                  <a:srgbClr val="002060"/>
                </a:solidFill>
                <a:latin typeface="Times New Roman" pitchFamily="18" charset="0"/>
                <a:cs typeface="Times New Roman" pitchFamily="18" charset="0"/>
              </a:rPr>
              <a:t>.</a:t>
            </a:r>
          </a:p>
          <a:p>
            <a:pPr marL="457200" indent="-457200" algn="just">
              <a:buAutoNum type="arabicPeriod"/>
            </a:pPr>
            <a:r>
              <a:rPr lang="ru-RU" dirty="0" err="1">
                <a:solidFill>
                  <a:srgbClr val="002060"/>
                </a:solidFill>
                <a:latin typeface="Times New Roman" pitchFamily="18" charset="0"/>
                <a:cs typeface="Times New Roman" pitchFamily="18" charset="0"/>
              </a:rPr>
              <a:t>Мектептің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колледждің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кеңесінің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отырысы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білім</a:t>
            </a:r>
            <a:r>
              <a:rPr lang="ru-RU" dirty="0">
                <a:solidFill>
                  <a:srgbClr val="002060"/>
                </a:solidFill>
                <a:latin typeface="Times New Roman" pitchFamily="18" charset="0"/>
                <a:cs typeface="Times New Roman" pitchFamily="18" charset="0"/>
              </a:rPr>
              <a:t> беру </a:t>
            </a:r>
            <a:r>
              <a:rPr lang="ru-RU" dirty="0" err="1">
                <a:solidFill>
                  <a:srgbClr val="002060"/>
                </a:solidFill>
                <a:latin typeface="Times New Roman" pitchFamily="18" charset="0"/>
                <a:cs typeface="Times New Roman" pitchFamily="18" charset="0"/>
              </a:rPr>
              <a:t>ұйымы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әкімшілігінің</a:t>
            </a:r>
            <a:r>
              <a:rPr lang="ru-RU"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шешімі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бойынша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өткізіледі</a:t>
            </a:r>
            <a:r>
              <a:rPr lang="ru-RU" dirty="0">
                <a:solidFill>
                  <a:srgbClr val="002060"/>
                </a:solidFill>
                <a:latin typeface="Times New Roman" pitchFamily="18" charset="0"/>
                <a:cs typeface="Times New Roman" pitchFamily="18" charset="0"/>
              </a:rPr>
              <a:t>. </a:t>
            </a:r>
          </a:p>
          <a:p>
            <a:pPr marL="457200" indent="-457200" algn="just">
              <a:buAutoNum type="arabicPeriod"/>
            </a:pPr>
            <a:r>
              <a:rPr lang="ru-RU" dirty="0" err="1">
                <a:solidFill>
                  <a:schemeClr val="tx2"/>
                </a:solidFill>
                <a:latin typeface="Times New Roman" pitchFamily="18" charset="0"/>
                <a:cs typeface="Times New Roman" pitchFamily="18" charset="0"/>
              </a:rPr>
              <a:t>Кеңес</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құрамы</a:t>
            </a:r>
            <a:r>
              <a:rPr lang="ru-RU" dirty="0">
                <a:solidFill>
                  <a:schemeClr val="tx2"/>
                </a:solidFill>
                <a:latin typeface="Times New Roman" pitchFamily="18" charset="0"/>
                <a:cs typeface="Times New Roman" pitchFamily="18" charset="0"/>
              </a:rPr>
              <a:t> ББ </a:t>
            </a:r>
            <a:r>
              <a:rPr lang="ru-RU" dirty="0" err="1">
                <a:solidFill>
                  <a:schemeClr val="tx2"/>
                </a:solidFill>
                <a:latin typeface="Times New Roman" pitchFamily="18" charset="0"/>
                <a:cs typeface="Times New Roman" pitchFamily="18" charset="0"/>
              </a:rPr>
              <a:t>ұйымының</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қызметкерлерінен</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құралады</a:t>
            </a:r>
            <a:r>
              <a:rPr lang="ru-RU" dirty="0">
                <a:solidFill>
                  <a:schemeClr val="tx2"/>
                </a:solidFill>
                <a:latin typeface="Times New Roman" pitchFamily="18" charset="0"/>
                <a:cs typeface="Times New Roman" pitchFamily="18" charset="0"/>
              </a:rPr>
              <a:t> (</a:t>
            </a:r>
            <a:r>
              <a:rPr lang="ru-RU" b="1" dirty="0">
                <a:solidFill>
                  <a:schemeClr val="tx2"/>
                </a:solidFill>
                <a:latin typeface="Times New Roman" pitchFamily="18" charset="0"/>
                <a:cs typeface="Times New Roman" pitchFamily="18" charset="0"/>
              </a:rPr>
              <a:t>директор, </a:t>
            </a:r>
            <a:r>
              <a:rPr lang="ru-RU" b="1" dirty="0" err="1">
                <a:solidFill>
                  <a:schemeClr val="tx2"/>
                </a:solidFill>
                <a:latin typeface="Times New Roman" pitchFamily="18" charset="0"/>
                <a:cs typeface="Times New Roman" pitchFamily="18" charset="0"/>
              </a:rPr>
              <a:t>директордың</a:t>
            </a:r>
            <a:r>
              <a:rPr lang="ru-RU" b="1" dirty="0">
                <a:solidFill>
                  <a:schemeClr val="tx2"/>
                </a:solidFill>
                <a:latin typeface="Times New Roman" pitchFamily="18" charset="0"/>
                <a:cs typeface="Times New Roman" pitchFamily="18" charset="0"/>
              </a:rPr>
              <a:t> ТІ </a:t>
            </a:r>
            <a:r>
              <a:rPr lang="ru-RU" b="1" dirty="0" err="1">
                <a:solidFill>
                  <a:schemeClr val="tx2"/>
                </a:solidFill>
                <a:latin typeface="Times New Roman" pitchFamily="18" charset="0"/>
                <a:cs typeface="Times New Roman" pitchFamily="18" charset="0"/>
              </a:rPr>
              <a:t>жөніндегі</a:t>
            </a:r>
            <a:r>
              <a:rPr lang="ru-RU" b="1" dirty="0">
                <a:solidFill>
                  <a:schemeClr val="tx2"/>
                </a:solidFill>
                <a:latin typeface="Times New Roman" pitchFamily="18" charset="0"/>
                <a:cs typeface="Times New Roman" pitchFamily="18" charset="0"/>
              </a:rPr>
              <a:t> </a:t>
            </a:r>
            <a:r>
              <a:rPr lang="ru-RU" b="1" dirty="0" err="1" smtClean="0">
                <a:solidFill>
                  <a:schemeClr val="tx2"/>
                </a:solidFill>
                <a:latin typeface="Times New Roman" pitchFamily="18" charset="0"/>
                <a:cs typeface="Times New Roman" pitchFamily="18" charset="0"/>
              </a:rPr>
              <a:t>орынбасары</a:t>
            </a:r>
            <a:r>
              <a:rPr lang="ru-RU" b="1" smtClean="0">
                <a:solidFill>
                  <a:schemeClr val="tx2"/>
                </a:solidFill>
                <a:latin typeface="Times New Roman" pitchFamily="18" charset="0"/>
                <a:cs typeface="Times New Roman" pitchFamily="18" charset="0"/>
              </a:rPr>
              <a:t>, педагог-психолог</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пән</a:t>
            </a:r>
            <a:r>
              <a:rPr lang="ru-RU" b="1" dirty="0">
                <a:solidFill>
                  <a:schemeClr val="tx2"/>
                </a:solidFill>
                <a:latin typeface="Times New Roman" pitchFamily="18" charset="0"/>
                <a:cs typeface="Times New Roman" pitchFamily="18" charset="0"/>
              </a:rPr>
              <a:t> </a:t>
            </a:r>
            <a:r>
              <a:rPr lang="ru-RU" b="1" dirty="0" err="1">
                <a:solidFill>
                  <a:schemeClr val="tx2"/>
                </a:solidFill>
                <a:latin typeface="Times New Roman" pitchFamily="18" charset="0"/>
                <a:cs typeface="Times New Roman" pitchFamily="18" charset="0"/>
              </a:rPr>
              <a:t>мұғалімі</a:t>
            </a:r>
            <a:r>
              <a:rPr lang="ru-RU" dirty="0">
                <a:solidFill>
                  <a:schemeClr val="tx2"/>
                </a:solidFill>
                <a:latin typeface="Times New Roman" pitchFamily="18" charset="0"/>
                <a:cs typeface="Times New Roman" pitchFamily="18" charset="0"/>
              </a:rPr>
              <a:t> / </a:t>
            </a:r>
            <a:r>
              <a:rPr lang="ru-RU" dirty="0" err="1">
                <a:solidFill>
                  <a:schemeClr val="tx2"/>
                </a:solidFill>
                <a:latin typeface="Times New Roman" pitchFamily="18" charset="0"/>
                <a:cs typeface="Times New Roman" pitchFamily="18" charset="0"/>
              </a:rPr>
              <a:t>кемінде</a:t>
            </a:r>
            <a:r>
              <a:rPr lang="ru-RU" dirty="0">
                <a:solidFill>
                  <a:schemeClr val="tx2"/>
                </a:solidFill>
                <a:latin typeface="Times New Roman" pitchFamily="18" charset="0"/>
                <a:cs typeface="Times New Roman" pitchFamily="18" charset="0"/>
              </a:rPr>
              <a:t> 5 </a:t>
            </a:r>
            <a:r>
              <a:rPr lang="ru-RU" dirty="0" err="1">
                <a:solidFill>
                  <a:schemeClr val="tx2"/>
                </a:solidFill>
                <a:latin typeface="Times New Roman" pitchFamily="18" charset="0"/>
                <a:cs typeface="Times New Roman" pitchFamily="18" charset="0"/>
              </a:rPr>
              <a:t>адам</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Кеңес</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төрағасы</a:t>
            </a:r>
            <a:r>
              <a:rPr lang="ru-RU" dirty="0">
                <a:solidFill>
                  <a:schemeClr val="tx2"/>
                </a:solidFill>
                <a:latin typeface="Times New Roman" pitchFamily="18" charset="0"/>
                <a:cs typeface="Times New Roman" pitchFamily="18" charset="0"/>
              </a:rPr>
              <a:t> ББ </a:t>
            </a:r>
            <a:r>
              <a:rPr lang="ru-RU" dirty="0" err="1">
                <a:solidFill>
                  <a:schemeClr val="tx2"/>
                </a:solidFill>
                <a:latin typeface="Times New Roman" pitchFamily="18" charset="0"/>
                <a:cs typeface="Times New Roman" pitchFamily="18" charset="0"/>
              </a:rPr>
              <a:t>ұйымының</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басшысы</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хатшы</a:t>
            </a:r>
            <a:r>
              <a:rPr lang="ru-RU" dirty="0">
                <a:solidFill>
                  <a:schemeClr val="tx2"/>
                </a:solidFill>
                <a:latin typeface="Times New Roman" pitchFamily="18" charset="0"/>
                <a:cs typeface="Times New Roman" pitchFamily="18" charset="0"/>
              </a:rPr>
              <a:t> – </a:t>
            </a:r>
            <a:r>
              <a:rPr lang="ru-RU" dirty="0" err="1">
                <a:solidFill>
                  <a:schemeClr val="tx2"/>
                </a:solidFill>
                <a:latin typeface="Times New Roman" pitchFamily="18" charset="0"/>
                <a:cs typeface="Times New Roman" pitchFamily="18" charset="0"/>
              </a:rPr>
              <a:t>әлеуметтік</a:t>
            </a:r>
            <a:r>
              <a:rPr lang="ru-RU" dirty="0">
                <a:solidFill>
                  <a:schemeClr val="tx2"/>
                </a:solidFill>
                <a:latin typeface="Times New Roman" pitchFamily="18" charset="0"/>
                <a:cs typeface="Times New Roman" pitchFamily="18" charset="0"/>
              </a:rPr>
              <a:t> педагог </a:t>
            </a:r>
            <a:r>
              <a:rPr lang="ru-RU" dirty="0" err="1">
                <a:solidFill>
                  <a:schemeClr val="tx2"/>
                </a:solidFill>
                <a:latin typeface="Times New Roman" pitchFamily="18" charset="0"/>
                <a:cs typeface="Times New Roman" pitchFamily="18" charset="0"/>
              </a:rPr>
              <a:t>немесе</a:t>
            </a:r>
            <a:r>
              <a:rPr lang="ru-RU" dirty="0">
                <a:solidFill>
                  <a:schemeClr val="tx2"/>
                </a:solidFill>
                <a:latin typeface="Times New Roman" pitchFamily="18" charset="0"/>
                <a:cs typeface="Times New Roman" pitchFamily="18" charset="0"/>
              </a:rPr>
              <a:t> оны </a:t>
            </a:r>
            <a:r>
              <a:rPr lang="ru-RU" dirty="0" err="1">
                <a:solidFill>
                  <a:schemeClr val="tx2"/>
                </a:solidFill>
                <a:latin typeface="Times New Roman" pitchFamily="18" charset="0"/>
                <a:cs typeface="Times New Roman" pitchFamily="18" charset="0"/>
              </a:rPr>
              <a:t>алмастыратын</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тұлға</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болып</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табылады</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Қажет</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болған</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жағдайда</a:t>
            </a:r>
            <a:r>
              <a:rPr lang="ru-RU" dirty="0">
                <a:solidFill>
                  <a:schemeClr val="tx2"/>
                </a:solidFill>
                <a:latin typeface="Times New Roman" pitchFamily="18" charset="0"/>
                <a:cs typeface="Times New Roman" pitchFamily="18" charset="0"/>
              </a:rPr>
              <a:t> профилактика </a:t>
            </a:r>
            <a:r>
              <a:rPr lang="ru-RU" dirty="0" err="1">
                <a:solidFill>
                  <a:schemeClr val="tx2"/>
                </a:solidFill>
                <a:latin typeface="Times New Roman" pitchFamily="18" charset="0"/>
                <a:cs typeface="Times New Roman" pitchFamily="18" charset="0"/>
              </a:rPr>
              <a:t>Кеңесінің</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отырысына</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сынып</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жетекшісі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кәмелетке</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толмағандар</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жөніндегі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аймақтық</a:t>
            </a:r>
            <a:r>
              <a:rPr lang="ru-RU" dirty="0">
                <a:solidFill>
                  <a:schemeClr val="tx2"/>
                </a:solidFill>
                <a:latin typeface="Times New Roman" pitchFamily="18" charset="0"/>
                <a:cs typeface="Times New Roman" pitchFamily="18" charset="0"/>
              </a:rPr>
              <a:t> инспектор, медицина </a:t>
            </a:r>
            <a:r>
              <a:rPr lang="ru-RU" dirty="0" err="1">
                <a:solidFill>
                  <a:schemeClr val="tx2"/>
                </a:solidFill>
                <a:latin typeface="Times New Roman" pitchFamily="18" charset="0"/>
                <a:cs typeface="Times New Roman" pitchFamily="18" charset="0"/>
              </a:rPr>
              <a:t>қызметкері</a:t>
            </a:r>
            <a:r>
              <a:rPr lang="ru-RU" dirty="0">
                <a:solidFill>
                  <a:schemeClr val="tx2"/>
                </a:solidFill>
                <a:latin typeface="Times New Roman" pitchFamily="18" charset="0"/>
                <a:cs typeface="Times New Roman" pitchFamily="18" charset="0"/>
              </a:rPr>
              <a:t> </a:t>
            </a:r>
            <a:r>
              <a:rPr lang="ru-RU" dirty="0" err="1">
                <a:solidFill>
                  <a:schemeClr val="tx2"/>
                </a:solidFill>
                <a:latin typeface="Times New Roman" pitchFamily="18" charset="0"/>
                <a:cs typeface="Times New Roman" pitchFamily="18" charset="0"/>
              </a:rPr>
              <a:t>тартылады</a:t>
            </a:r>
            <a:r>
              <a:rPr lang="ru-RU" dirty="0">
                <a:solidFill>
                  <a:schemeClr val="tx2"/>
                </a:solidFill>
                <a:latin typeface="Times New Roman" pitchFamily="18" charset="0"/>
                <a:cs typeface="Times New Roman" pitchFamily="18" charset="0"/>
              </a:rPr>
              <a:t>.</a:t>
            </a:r>
          </a:p>
          <a:p>
            <a:pPr marL="457200" indent="-457200" algn="just">
              <a:buAutoNum type="arabicPeriod"/>
            </a:pP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кеңес</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отырысына</a:t>
            </a:r>
            <a:r>
              <a:rPr lang="ru-RU"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қатысу</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үшін</a:t>
            </a:r>
            <a:r>
              <a:rPr lang="ru-RU" b="1"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мектепішілік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есепке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мәселесі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қаралып</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жатқан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білім</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алушының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ата-аналары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немесе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басқа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заңды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өкілдері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шақырылады</a:t>
            </a:r>
            <a:r>
              <a:rPr lang="ru-RU" dirty="0" smtClean="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304822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40971" y="58927"/>
            <a:ext cx="7848600" cy="2492830"/>
          </a:xfrm>
        </p:spPr>
        <p:txBody>
          <a:bodyPr>
            <a:normAutofit fontScale="90000"/>
          </a:bodyPr>
          <a:lstStyle/>
          <a:p>
            <a:pPr marL="457200" indent="-457200" algn="just"/>
            <a:r>
              <a:rPr lang="ru-RU" sz="2000" dirty="0" smtClean="0">
                <a:solidFill>
                  <a:srgbClr val="002060"/>
                </a:solidFill>
                <a:latin typeface="Times New Roman" pitchFamily="18" charset="0"/>
                <a:cs typeface="Times New Roman" pitchFamily="18" charset="0"/>
              </a:rPr>
              <a:t>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5. </a:t>
            </a:r>
            <a:r>
              <a:rPr lang="ru-RU" sz="2000" dirty="0" err="1" smtClean="0">
                <a:solidFill>
                  <a:srgbClr val="002060"/>
                </a:solidFill>
                <a:latin typeface="Times New Roman" pitchFamily="18" charset="0"/>
                <a:cs typeface="Times New Roman" pitchFamily="18" charset="0"/>
              </a:rPr>
              <a:t>Профилактикалық</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кеңес</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отырысының</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қорытындысы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бойынша</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білім</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алушымен</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оның</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ата-аналарымен</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немесе</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өзге</a:t>
            </a:r>
            <a:r>
              <a:rPr lang="ru-RU" sz="2000" dirty="0" smtClean="0">
                <a:solidFill>
                  <a:srgbClr val="002060"/>
                </a:solidFill>
                <a:latin typeface="Times New Roman" pitchFamily="18" charset="0"/>
                <a:cs typeface="Times New Roman" pitchFamily="18" charset="0"/>
              </a:rPr>
              <a:t> де </a:t>
            </a:r>
            <a:r>
              <a:rPr lang="ru-RU" sz="2000" dirty="0" err="1" smtClean="0">
                <a:solidFill>
                  <a:srgbClr val="002060"/>
                </a:solidFill>
                <a:latin typeface="Times New Roman" pitchFamily="18" charset="0"/>
                <a:cs typeface="Times New Roman" pitchFamily="18" charset="0"/>
              </a:rPr>
              <a:t>заңды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өкілдерімен</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профилактикалық</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жұмыстың</a:t>
            </a:r>
            <a:r>
              <a:rPr lang="ru-RU" sz="2000"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жеке</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жоспары</a:t>
            </a:r>
            <a:r>
              <a:rPr lang="ru-RU" sz="2000" b="1" dirty="0" smtClean="0">
                <a:solidFill>
                  <a:srgbClr val="002060"/>
                </a:solidFill>
                <a:latin typeface="Times New Roman" pitchFamily="18" charset="0"/>
                <a:cs typeface="Times New Roman" pitchFamily="18" charset="0"/>
              </a:rPr>
              <a:t> </a:t>
            </a:r>
            <a:r>
              <a:rPr lang="ru-RU" sz="2000" dirty="0" smtClean="0">
                <a:solidFill>
                  <a:srgbClr val="002060"/>
                </a:solidFill>
                <a:latin typeface="Times New Roman" pitchFamily="18" charset="0"/>
                <a:cs typeface="Times New Roman" pitchFamily="18" charset="0"/>
              </a:rPr>
              <a:t>(</a:t>
            </a:r>
            <a:r>
              <a:rPr lang="ru-RU" sz="2000" dirty="0" err="1" smtClean="0">
                <a:solidFill>
                  <a:srgbClr val="002060"/>
                </a:solidFill>
                <a:latin typeface="Times New Roman" pitchFamily="18" charset="0"/>
                <a:cs typeface="Times New Roman" pitchFamily="18" charset="0"/>
              </a:rPr>
              <a:t>бұдан</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әрі</a:t>
            </a:r>
            <a:r>
              <a:rPr lang="ru-RU" sz="2000" dirty="0" smtClean="0">
                <a:solidFill>
                  <a:srgbClr val="002060"/>
                </a:solidFill>
                <a:latin typeface="Times New Roman" pitchFamily="18" charset="0"/>
                <a:cs typeface="Times New Roman" pitchFamily="18" charset="0"/>
              </a:rPr>
              <a:t>-ПЖЖЖ) </a:t>
            </a:r>
            <a:r>
              <a:rPr lang="ru-RU" sz="2000" dirty="0" err="1" smtClean="0">
                <a:solidFill>
                  <a:srgbClr val="002060"/>
                </a:solidFill>
                <a:latin typeface="Times New Roman" pitchFamily="18" charset="0"/>
                <a:cs typeface="Times New Roman" pitchFamily="18" charset="0"/>
              </a:rPr>
              <a:t>бекітіледі</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Әрбір</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іс</a:t>
            </a:r>
            <a:r>
              <a:rPr lang="ru-RU" sz="2000" dirty="0" smtClean="0">
                <a:solidFill>
                  <a:schemeClr val="tx2"/>
                </a:solidFill>
                <a:latin typeface="Times New Roman" pitchFamily="18" charset="0"/>
                <a:cs typeface="Times New Roman" pitchFamily="18" charset="0"/>
              </a:rPr>
              <a:t>-шара </a:t>
            </a:r>
            <a:r>
              <a:rPr lang="ru-RU" sz="2000" dirty="0" err="1" smtClean="0">
                <a:solidFill>
                  <a:schemeClr val="tx2"/>
                </a:solidFill>
                <a:latin typeface="Times New Roman" pitchFamily="18" charset="0"/>
                <a:cs typeface="Times New Roman" pitchFamily="18" charset="0"/>
              </a:rPr>
              <a:t>бойынша</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жауапты</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тұлғалар</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көрсетіледі</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және</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нақты</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орындау</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мерзімдері</a:t>
            </a:r>
            <a:r>
              <a:rPr lang="ru-RU" sz="2000" dirty="0" smtClean="0">
                <a:solidFill>
                  <a:schemeClr val="tx2"/>
                </a:solidFill>
                <a:latin typeface="Times New Roman" pitchFamily="18" charset="0"/>
                <a:cs typeface="Times New Roman" pitchFamily="18" charset="0"/>
              </a:rPr>
              <a:t> </a:t>
            </a:r>
            <a:r>
              <a:rPr lang="ru-RU" sz="2000" dirty="0" err="1" smtClean="0">
                <a:solidFill>
                  <a:schemeClr val="tx2"/>
                </a:solidFill>
                <a:latin typeface="Times New Roman" pitchFamily="18" charset="0"/>
                <a:cs typeface="Times New Roman" pitchFamily="18" charset="0"/>
              </a:rPr>
              <a:t>белгіленеді</a:t>
            </a:r>
            <a:r>
              <a:rPr lang="ru-RU" sz="2000" dirty="0" smtClean="0">
                <a:solidFill>
                  <a:schemeClr val="tx2"/>
                </a:solidFill>
                <a:latin typeface="Times New Roman" pitchFamily="18" charset="0"/>
                <a:cs typeface="Times New Roman" pitchFamily="18" charset="0"/>
              </a:rPr>
              <a:t>. </a:t>
            </a:r>
            <a:br>
              <a:rPr lang="ru-RU" sz="2000" dirty="0" smtClean="0">
                <a:solidFill>
                  <a:schemeClr val="tx2"/>
                </a:solidFill>
                <a:latin typeface="Times New Roman" pitchFamily="18" charset="0"/>
                <a:cs typeface="Times New Roman" pitchFamily="18" charset="0"/>
              </a:rPr>
            </a:br>
            <a:r>
              <a:rPr lang="ru-RU" sz="2000" dirty="0" smtClean="0">
                <a:solidFill>
                  <a:schemeClr val="tx2"/>
                </a:solidFill>
                <a:latin typeface="Times New Roman" pitchFamily="18" charset="0"/>
                <a:cs typeface="Times New Roman" pitchFamily="18" charset="0"/>
              </a:rPr>
              <a:t>6. </a:t>
            </a:r>
            <a:r>
              <a:rPr lang="ru-RU" sz="2000" dirty="0" err="1" smtClean="0">
                <a:solidFill>
                  <a:srgbClr val="002060"/>
                </a:solidFill>
                <a:latin typeface="Times New Roman" pitchFamily="18" charset="0"/>
                <a:cs typeface="Times New Roman" pitchFamily="18" charset="0"/>
              </a:rPr>
              <a:t>Мектепішілік</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есепке</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алуды</a:t>
            </a:r>
            <a:r>
              <a:rPr lang="ru-RU" sz="2000"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жалпы</a:t>
            </a:r>
            <a:r>
              <a:rPr lang="ru-RU" sz="2000" b="1" dirty="0" smtClean="0">
                <a:solidFill>
                  <a:srgbClr val="002060"/>
                </a:solidFill>
                <a:latin typeface="Times New Roman" pitchFamily="18" charset="0"/>
                <a:cs typeface="Times New Roman" pitchFamily="18" charset="0"/>
              </a:rPr>
              <a:t> </a:t>
            </a:r>
            <a:r>
              <a:rPr lang="ru-RU" sz="2000" b="1" dirty="0" err="1" smtClean="0">
                <a:solidFill>
                  <a:srgbClr val="002060"/>
                </a:solidFill>
                <a:latin typeface="Times New Roman" pitchFamily="18" charset="0"/>
                <a:cs typeface="Times New Roman" pitchFamily="18" charset="0"/>
              </a:rPr>
              <a:t>үйлестіруді</a:t>
            </a:r>
            <a:r>
              <a:rPr lang="ru-RU" sz="2000" b="1"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білім</a:t>
            </a:r>
            <a:r>
              <a:rPr lang="ru-RU" sz="2000" dirty="0" smtClean="0">
                <a:solidFill>
                  <a:srgbClr val="002060"/>
                </a:solidFill>
                <a:latin typeface="Times New Roman" pitchFamily="18" charset="0"/>
                <a:cs typeface="Times New Roman" pitchFamily="18" charset="0"/>
              </a:rPr>
              <a:t> беру </a:t>
            </a:r>
            <a:r>
              <a:rPr lang="ru-RU" sz="2000" dirty="0" err="1" smtClean="0">
                <a:solidFill>
                  <a:srgbClr val="002060"/>
                </a:solidFill>
                <a:latin typeface="Times New Roman" pitchFamily="18" charset="0"/>
                <a:cs typeface="Times New Roman" pitchFamily="18" charset="0"/>
              </a:rPr>
              <a:t>ұйымы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басшысының</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жауапты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орынбасарлары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жүзеге</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асырады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колледжде</a:t>
            </a:r>
            <a:r>
              <a:rPr lang="ru-RU" sz="2000" dirty="0" smtClean="0">
                <a:solidFill>
                  <a:srgbClr val="002060"/>
                </a:solidFill>
                <a:latin typeface="Times New Roman" pitchFamily="18" charset="0"/>
                <a:cs typeface="Times New Roman" pitchFamily="18" charset="0"/>
              </a:rPr>
              <a:t> ОТІ), </a:t>
            </a:r>
            <a:r>
              <a:rPr lang="ru-RU" sz="2000" b="1" dirty="0" err="1" smtClean="0">
                <a:solidFill>
                  <a:srgbClr val="002060"/>
                </a:solidFill>
                <a:latin typeface="Times New Roman" pitchFamily="18" charset="0"/>
                <a:cs typeface="Times New Roman" pitchFamily="18" charset="0"/>
              </a:rPr>
              <a:t>бақылауды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білім</a:t>
            </a:r>
            <a:r>
              <a:rPr lang="ru-RU" sz="2000" dirty="0" smtClean="0">
                <a:solidFill>
                  <a:srgbClr val="002060"/>
                </a:solidFill>
                <a:latin typeface="Times New Roman" pitchFamily="18" charset="0"/>
                <a:cs typeface="Times New Roman" pitchFamily="18" charset="0"/>
              </a:rPr>
              <a:t> беру </a:t>
            </a:r>
            <a:r>
              <a:rPr lang="ru-RU" sz="2000" dirty="0" err="1" smtClean="0">
                <a:solidFill>
                  <a:srgbClr val="002060"/>
                </a:solidFill>
                <a:latin typeface="Times New Roman" pitchFamily="18" charset="0"/>
                <a:cs typeface="Times New Roman" pitchFamily="18" charset="0"/>
              </a:rPr>
              <a:t>ұйымының</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басшысы</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қамтамасыз</a:t>
            </a:r>
            <a:r>
              <a:rPr lang="ru-RU" sz="2000" dirty="0" smtClean="0">
                <a:solidFill>
                  <a:srgbClr val="002060"/>
                </a:solidFill>
                <a:latin typeface="Times New Roman" pitchFamily="18" charset="0"/>
                <a:cs typeface="Times New Roman" pitchFamily="18" charset="0"/>
              </a:rPr>
              <a:t> </a:t>
            </a:r>
            <a:r>
              <a:rPr lang="ru-RU" sz="2000" dirty="0" err="1" smtClean="0">
                <a:solidFill>
                  <a:srgbClr val="002060"/>
                </a:solidFill>
                <a:latin typeface="Times New Roman" pitchFamily="18" charset="0"/>
                <a:cs typeface="Times New Roman" pitchFamily="18" charset="0"/>
              </a:rPr>
              <a:t>етеді</a:t>
            </a:r>
            <a:r>
              <a:rPr lang="ru-RU" sz="2000" dirty="0" smtClean="0">
                <a:solidFill>
                  <a:srgbClr val="002060"/>
                </a:solidFill>
                <a:latin typeface="Times New Roman" pitchFamily="18" charset="0"/>
                <a:cs typeface="Times New Roman" pitchFamily="18" charset="0"/>
              </a:rPr>
              <a:t>.</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endParaRPr lang="ru-RU" sz="2000" b="1" dirty="0">
              <a:solidFill>
                <a:srgbClr val="002060"/>
              </a:solidFill>
              <a:latin typeface="Times New Roman" pitchFamily="18" charset="0"/>
              <a:ea typeface="Times New Roman" pitchFamily="18" charset="0"/>
              <a:cs typeface="Times New Roman" pitchFamily="18" charset="0"/>
            </a:endParaRPr>
          </a:p>
        </p:txBody>
      </p:sp>
      <p:sp>
        <p:nvSpPr>
          <p:cNvPr id="3" name="Прямоугольник 2"/>
          <p:cNvSpPr/>
          <p:nvPr/>
        </p:nvSpPr>
        <p:spPr>
          <a:xfrm>
            <a:off x="1491344" y="537411"/>
            <a:ext cx="7369628" cy="369332"/>
          </a:xfrm>
          <a:prstGeom prst="rect">
            <a:avLst/>
          </a:prstGeom>
        </p:spPr>
        <p:txBody>
          <a:bodyPr wrap="square">
            <a:spAutoFit/>
          </a:bodyPr>
          <a:lstStyle/>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p:txBody>
      </p:sp>
      <p:sp>
        <p:nvSpPr>
          <p:cNvPr id="4" name="Прямоугольник 3"/>
          <p:cNvSpPr/>
          <p:nvPr/>
        </p:nvSpPr>
        <p:spPr>
          <a:xfrm>
            <a:off x="2416631" y="1378413"/>
            <a:ext cx="6085113" cy="369332"/>
          </a:xfrm>
          <a:prstGeom prst="rect">
            <a:avLst/>
          </a:prstGeom>
        </p:spPr>
        <p:txBody>
          <a:bodyPr wrap="square">
            <a:spAutoFit/>
          </a:bodyPr>
          <a:lstStyle/>
          <a:p>
            <a:pPr algn="ctr" fontAlgn="auto">
              <a:spcBef>
                <a:spcPts val="1000"/>
              </a:spcBef>
              <a:spcAft>
                <a:spcPts val="0"/>
              </a:spcAft>
              <a:defRPr/>
            </a:pPr>
            <a:endParaRPr lang="ru-RU" altLang="ru-RU" b="1" dirty="0">
              <a:solidFill>
                <a:srgbClr val="0070C0"/>
              </a:solidFill>
              <a:latin typeface="Times New Roman" pitchFamily="18" charset="0"/>
              <a:cs typeface="Times New Roman" pitchFamily="18" charset="0"/>
            </a:endParaRPr>
          </a:p>
        </p:txBody>
      </p:sp>
      <p:sp>
        <p:nvSpPr>
          <p:cNvPr id="5" name="Прямоугольник 4"/>
          <p:cNvSpPr/>
          <p:nvPr/>
        </p:nvSpPr>
        <p:spPr>
          <a:xfrm>
            <a:off x="1687287" y="2120437"/>
            <a:ext cx="7456713" cy="2585323"/>
          </a:xfrm>
          <a:prstGeom prst="rect">
            <a:avLst/>
          </a:prstGeom>
        </p:spPr>
        <p:txBody>
          <a:bodyPr wrap="square">
            <a:spAutoFit/>
          </a:bodyPr>
          <a:lstStyle/>
          <a:p>
            <a:pPr algn="just"/>
            <a:endParaRPr lang="en-US" b="1" dirty="0" smtClean="0">
              <a:solidFill>
                <a:srgbClr val="002060"/>
              </a:solidFill>
              <a:latin typeface="Times New Roman" pitchFamily="18" charset="0"/>
              <a:cs typeface="Times New Roman" pitchFamily="18" charset="0"/>
            </a:endParaRPr>
          </a:p>
          <a:p>
            <a:pPr algn="just"/>
            <a:r>
              <a:rPr lang="ru-RU" b="1" dirty="0" smtClean="0">
                <a:solidFill>
                  <a:srgbClr val="002060"/>
                </a:solidFill>
                <a:latin typeface="Times New Roman" pitchFamily="18" charset="0"/>
                <a:cs typeface="Times New Roman" pitchFamily="18" charset="0"/>
              </a:rPr>
              <a:t>7.</a:t>
            </a:r>
            <a:r>
              <a:rPr lang="en-US"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Профилактикалық</a:t>
            </a:r>
            <a:r>
              <a:rPr lang="en-US" b="1" dirty="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кеңес</a:t>
            </a:r>
            <a:r>
              <a:rPr lang="ru-RU" b="1" dirty="0" smtClean="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отырысына</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келесі</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ақпараттар</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ұсынылады</a:t>
            </a:r>
            <a:r>
              <a:rPr lang="ru-RU" b="1" dirty="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ea typeface="Calibri" panose="020F0502020204030204" pitchFamily="34" charset="0"/>
              <a:cs typeface="Times New Roman" pitchFamily="18" charset="0"/>
            </a:endParaRPr>
          </a:p>
          <a:p>
            <a:pPr marL="342900" indent="-342900" algn="just">
              <a:buFontTx/>
              <a:buChar char="-"/>
            </a:pPr>
            <a:r>
              <a:rPr lang="ru-RU" dirty="0" err="1">
                <a:solidFill>
                  <a:srgbClr val="002060"/>
                </a:solidFill>
                <a:latin typeface="Times New Roman" pitchFamily="18" charset="0"/>
                <a:ea typeface="Calibri" panose="020F0502020204030204" pitchFamily="34" charset="0"/>
                <a:cs typeface="Times New Roman" pitchFamily="18" charset="0"/>
              </a:rPr>
              <a:t>Білім</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алушыға</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мінездеме</a:t>
            </a:r>
            <a:r>
              <a:rPr lang="ru-RU" dirty="0">
                <a:solidFill>
                  <a:srgbClr val="002060"/>
                </a:solidFill>
                <a:latin typeface="Times New Roman" pitchFamily="18" charset="0"/>
                <a:ea typeface="Calibri" panose="020F0502020204030204" pitchFamily="34" charset="0"/>
                <a:cs typeface="Times New Roman" pitchFamily="18" charset="0"/>
              </a:rPr>
              <a:t>;</a:t>
            </a:r>
          </a:p>
          <a:p>
            <a:pPr marL="342900" indent="-342900" algn="just">
              <a:buFontTx/>
              <a:buChar char="-"/>
            </a:pPr>
            <a:r>
              <a:rPr lang="kk-KZ" dirty="0">
                <a:solidFill>
                  <a:srgbClr val="002060"/>
                </a:solidFill>
                <a:latin typeface="Times New Roman" pitchFamily="18" charset="0"/>
                <a:ea typeface="Calibri" panose="020F0502020204030204" pitchFamily="34" charset="0"/>
                <a:cs typeface="Times New Roman" pitchFamily="18" charset="0"/>
              </a:rPr>
              <a:t>Педагог-психологтың қорытындысы</a:t>
            </a:r>
            <a:r>
              <a:rPr lang="ru-RU" dirty="0">
                <a:solidFill>
                  <a:srgbClr val="002060"/>
                </a:solidFill>
                <a:latin typeface="Times New Roman" pitchFamily="18" charset="0"/>
                <a:ea typeface="Calibri" panose="020F0502020204030204" pitchFamily="34" charset="0"/>
                <a:cs typeface="Times New Roman" pitchFamily="18" charset="0"/>
              </a:rPr>
              <a:t>;</a:t>
            </a:r>
          </a:p>
          <a:p>
            <a:pPr marL="342900" indent="-342900" algn="just">
              <a:buFontTx/>
              <a:buChar char="-"/>
            </a:pPr>
            <a:r>
              <a:rPr lang="ru-RU" dirty="0" err="1">
                <a:solidFill>
                  <a:srgbClr val="002060"/>
                </a:solidFill>
                <a:latin typeface="Times New Roman" pitchFamily="18" charset="0"/>
                <a:ea typeface="Calibri" panose="020F0502020204030204" pitchFamily="34" charset="0"/>
                <a:cs typeface="Times New Roman" pitchFamily="18" charset="0"/>
              </a:rPr>
              <a:t>Отбасының</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тұрғын-үй</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тұрмыстық</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жағдайын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тексеру</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актісі</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қажет</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болған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жағдайда</a:t>
            </a:r>
            <a:r>
              <a:rPr lang="ru-RU" dirty="0">
                <a:solidFill>
                  <a:srgbClr val="002060"/>
                </a:solidFill>
                <a:latin typeface="Times New Roman" pitchFamily="18" charset="0"/>
                <a:ea typeface="Calibri" panose="020F0502020204030204" pitchFamily="34" charset="0"/>
                <a:cs typeface="Times New Roman" pitchFamily="18" charset="0"/>
              </a:rPr>
              <a:t>);</a:t>
            </a:r>
          </a:p>
          <a:p>
            <a:pPr marL="342900" indent="-342900">
              <a:buFontTx/>
              <a:buChar char="-"/>
            </a:pPr>
            <a:r>
              <a:rPr lang="ru-RU" dirty="0">
                <a:solidFill>
                  <a:srgbClr val="002060"/>
                </a:solidFill>
                <a:latin typeface="Times New Roman" pitchFamily="18" charset="0"/>
                <a:ea typeface="Calibri" panose="020F0502020204030204" pitchFamily="34" charset="0"/>
                <a:cs typeface="Times New Roman" pitchFamily="18" charset="0"/>
              </a:rPr>
              <a:t> МЕ </a:t>
            </a:r>
            <a:r>
              <a:rPr lang="ru-RU" dirty="0" err="1">
                <a:solidFill>
                  <a:srgbClr val="002060"/>
                </a:solidFill>
                <a:latin typeface="Times New Roman" pitchFamily="18" charset="0"/>
                <a:ea typeface="Calibri" panose="020F0502020204030204" pitchFamily="34" charset="0"/>
                <a:cs typeface="Times New Roman" pitchFamily="18" charset="0"/>
              </a:rPr>
              <a:t>қойылғанға</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дейін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жүргізілген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профилактикалық</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жұмыс</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туралы</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қысқаша</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ақпарат</a:t>
            </a:r>
            <a:r>
              <a:rPr lang="ru-RU" dirty="0" smtClean="0">
                <a:solidFill>
                  <a:srgbClr val="002060"/>
                </a:solidFill>
                <a:latin typeface="Times New Roman" pitchFamily="18" charset="0"/>
                <a:ea typeface="Calibri" panose="020F0502020204030204" pitchFamily="34" charset="0"/>
                <a:cs typeface="Times New Roman" pitchFamily="18" charset="0"/>
              </a:rPr>
              <a:t>.</a:t>
            </a:r>
            <a:endParaRPr lang="ru-RU" dirty="0">
              <a:solidFill>
                <a:srgbClr val="002060"/>
              </a:solidFill>
              <a:latin typeface="Times New Roman" pitchFamily="18" charset="0"/>
              <a:ea typeface="Calibri" panose="020F0502020204030204" pitchFamily="34" charset="0"/>
              <a:cs typeface="Times New Roman" pitchFamily="18" charset="0"/>
            </a:endParaRPr>
          </a:p>
        </p:txBody>
      </p:sp>
      <p:sp>
        <p:nvSpPr>
          <p:cNvPr id="6" name="Прямоугольник 5"/>
          <p:cNvSpPr/>
          <p:nvPr/>
        </p:nvSpPr>
        <p:spPr>
          <a:xfrm>
            <a:off x="391887" y="4458750"/>
            <a:ext cx="8752113" cy="2308324"/>
          </a:xfrm>
          <a:prstGeom prst="rect">
            <a:avLst/>
          </a:prstGeom>
        </p:spPr>
        <p:txBody>
          <a:bodyPr wrap="square">
            <a:spAutoFit/>
          </a:bodyPr>
          <a:lstStyle/>
          <a:p>
            <a:pPr algn="just"/>
            <a:endParaRPr lang="en-US" dirty="0" smtClean="0">
              <a:solidFill>
                <a:srgbClr val="002060"/>
              </a:solidFill>
              <a:latin typeface="Times New Roman" pitchFamily="18" charset="0"/>
              <a:cs typeface="Times New Roman" pitchFamily="18" charset="0"/>
            </a:endParaRPr>
          </a:p>
          <a:p>
            <a:pPr algn="just"/>
            <a:r>
              <a:rPr lang="ru-RU" dirty="0" smtClean="0">
                <a:solidFill>
                  <a:srgbClr val="002060"/>
                </a:solidFill>
                <a:latin typeface="Times New Roman" pitchFamily="18" charset="0"/>
                <a:cs typeface="Times New Roman" pitchFamily="18" charset="0"/>
              </a:rPr>
              <a:t>8</a:t>
            </a:r>
            <a:r>
              <a:rPr lang="ru-RU" dirty="0">
                <a:solidFill>
                  <a:srgbClr val="002060"/>
                </a:solidFill>
                <a:latin typeface="Times New Roman" pitchFamily="18" charset="0"/>
                <a:cs typeface="Times New Roman" pitchFamily="18" charset="0"/>
              </a:rPr>
              <a:t>.  </a:t>
            </a:r>
            <a:r>
              <a:rPr lang="ru-RU" b="1" dirty="0">
                <a:solidFill>
                  <a:srgbClr val="002060"/>
                </a:solidFill>
                <a:latin typeface="Times New Roman" pitchFamily="18" charset="0"/>
                <a:cs typeface="Times New Roman" pitchFamily="18" charset="0"/>
              </a:rPr>
              <a:t>ПЖЖЖ </a:t>
            </a:r>
            <a:r>
              <a:rPr lang="ru-RU" b="1" dirty="0" err="1">
                <a:solidFill>
                  <a:srgbClr val="002060"/>
                </a:solidFill>
                <a:latin typeface="Times New Roman" pitchFamily="18" charset="0"/>
                <a:cs typeface="Times New Roman" pitchFamily="18" charset="0"/>
              </a:rPr>
              <a:t>көзделеді</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Психологиялық-педагогикалық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сүйемелдеу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Сабақтардың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қосымша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кестесі</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Пәндері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бойынша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қарыздарын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тапсыру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мерзімдерін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белгілеу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Қажет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болған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жағдайда</a:t>
            </a:r>
            <a:r>
              <a:rPr lang="ru-RU" dirty="0">
                <a:solidFill>
                  <a:srgbClr val="002060"/>
                </a:solidFill>
                <a:latin typeface="Times New Roman" pitchFamily="18" charset="0"/>
                <a:cs typeface="Times New Roman" pitchFamily="18" charset="0"/>
              </a:rPr>
              <a:t> ПМПК </a:t>
            </a:r>
            <a:r>
              <a:rPr lang="ru-RU" dirty="0" err="1">
                <a:solidFill>
                  <a:srgbClr val="002060"/>
                </a:solidFill>
                <a:latin typeface="Times New Roman" pitchFamily="18" charset="0"/>
                <a:cs typeface="Times New Roman" pitchFamily="18" charset="0"/>
              </a:rPr>
              <a:t>мамандарына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жіберу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әңгімелесу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Сабаққа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қатысу</a:t>
            </a:r>
            <a:r>
              <a:rPr lang="ru-RU" dirty="0" smtClean="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576669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2486" y="261256"/>
            <a:ext cx="7652658" cy="2492830"/>
          </a:xfrm>
        </p:spPr>
        <p:txBody>
          <a:bodyPr>
            <a:normAutofit/>
          </a:bodyPr>
          <a:lstStyle/>
          <a:p>
            <a:pPr marL="457200" indent="-457200" algn="just"/>
            <a:r>
              <a:rPr lang="ru-RU" sz="2000" dirty="0" smtClean="0">
                <a:solidFill>
                  <a:srgbClr val="002060"/>
                </a:solidFill>
                <a:latin typeface="Times New Roman" pitchFamily="18" charset="0"/>
                <a:cs typeface="Times New Roman" pitchFamily="18" charset="0"/>
              </a:rPr>
              <a:t>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t>
            </a:r>
            <a:br>
              <a:rPr lang="ru-RU" sz="2000" dirty="0" smtClean="0">
                <a:solidFill>
                  <a:srgbClr val="002060"/>
                </a:solidFill>
                <a:latin typeface="Times New Roman" pitchFamily="18" charset="0"/>
                <a:cs typeface="Times New Roman" pitchFamily="18" charset="0"/>
              </a:rPr>
            </a:b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endParaRPr lang="ru-RU" sz="2000" b="1" dirty="0">
              <a:solidFill>
                <a:srgbClr val="002060"/>
              </a:solidFill>
              <a:latin typeface="Times New Roman" pitchFamily="18" charset="0"/>
              <a:ea typeface="Times New Roman" pitchFamily="18" charset="0"/>
              <a:cs typeface="Times New Roman" pitchFamily="18" charset="0"/>
            </a:endParaRPr>
          </a:p>
        </p:txBody>
      </p:sp>
      <p:sp>
        <p:nvSpPr>
          <p:cNvPr id="3" name="Прямоугольник 2"/>
          <p:cNvSpPr/>
          <p:nvPr/>
        </p:nvSpPr>
        <p:spPr>
          <a:xfrm>
            <a:off x="1491344" y="537411"/>
            <a:ext cx="7369628" cy="369332"/>
          </a:xfrm>
          <a:prstGeom prst="rect">
            <a:avLst/>
          </a:prstGeom>
        </p:spPr>
        <p:txBody>
          <a:bodyPr wrap="square">
            <a:spAutoFit/>
          </a:bodyPr>
          <a:lstStyle/>
          <a:p>
            <a:pPr algn="just">
              <a:defRPr/>
            </a:pPr>
            <a:endParaRPr lang="kk-KZ" altLang="ru-RU" dirty="0" smtClean="0">
              <a:latin typeface="Times New Roman" panose="02020603050405020304" pitchFamily="18" charset="0"/>
              <a:ea typeface="Verdana" pitchFamily="34" charset="0"/>
              <a:cs typeface="Times New Roman" panose="02020603050405020304" pitchFamily="18" charset="0"/>
            </a:endParaRPr>
          </a:p>
        </p:txBody>
      </p:sp>
      <p:sp>
        <p:nvSpPr>
          <p:cNvPr id="4" name="Прямоугольник 3"/>
          <p:cNvSpPr/>
          <p:nvPr/>
        </p:nvSpPr>
        <p:spPr>
          <a:xfrm>
            <a:off x="2416631" y="1378413"/>
            <a:ext cx="6085113" cy="369332"/>
          </a:xfrm>
          <a:prstGeom prst="rect">
            <a:avLst/>
          </a:prstGeom>
        </p:spPr>
        <p:txBody>
          <a:bodyPr wrap="square">
            <a:spAutoFit/>
          </a:bodyPr>
          <a:lstStyle/>
          <a:p>
            <a:pPr algn="ctr" fontAlgn="auto">
              <a:spcBef>
                <a:spcPts val="1000"/>
              </a:spcBef>
              <a:spcAft>
                <a:spcPts val="0"/>
              </a:spcAft>
              <a:defRPr/>
            </a:pPr>
            <a:endParaRPr lang="ru-RU" altLang="ru-RU" b="1" dirty="0">
              <a:solidFill>
                <a:srgbClr val="0070C0"/>
              </a:solidFill>
              <a:latin typeface="Times New Roman" pitchFamily="18" charset="0"/>
              <a:cs typeface="Times New Roman" pitchFamily="18" charset="0"/>
            </a:endParaRPr>
          </a:p>
        </p:txBody>
      </p:sp>
      <p:sp>
        <p:nvSpPr>
          <p:cNvPr id="5" name="Прямоугольник 4"/>
          <p:cNvSpPr/>
          <p:nvPr/>
        </p:nvSpPr>
        <p:spPr>
          <a:xfrm>
            <a:off x="1850571" y="2403465"/>
            <a:ext cx="7195456" cy="646331"/>
          </a:xfrm>
          <a:prstGeom prst="rect">
            <a:avLst/>
          </a:prstGeom>
        </p:spPr>
        <p:txBody>
          <a:bodyPr wrap="square">
            <a:spAutoFit/>
          </a:bodyPr>
          <a:lstStyle/>
          <a:p>
            <a:pPr algn="just"/>
            <a:endParaRPr lang="ru-RU" b="1" dirty="0">
              <a:solidFill>
                <a:srgbClr val="002060"/>
              </a:solidFill>
              <a:latin typeface="Times New Roman" pitchFamily="18" charset="0"/>
              <a:cs typeface="Times New Roman" pitchFamily="18" charset="0"/>
            </a:endParaRPr>
          </a:p>
          <a:p>
            <a:pPr algn="just"/>
            <a:endParaRPr lang="ru-RU" b="1" dirty="0" smtClean="0">
              <a:solidFill>
                <a:srgbClr val="002060"/>
              </a:solidFill>
              <a:latin typeface="Times New Roman" pitchFamily="18" charset="0"/>
              <a:cs typeface="Times New Roman" pitchFamily="18" charset="0"/>
            </a:endParaRPr>
          </a:p>
        </p:txBody>
      </p:sp>
      <p:sp>
        <p:nvSpPr>
          <p:cNvPr id="6" name="Прямоугольник 5"/>
          <p:cNvSpPr/>
          <p:nvPr/>
        </p:nvSpPr>
        <p:spPr>
          <a:xfrm>
            <a:off x="1687287" y="239715"/>
            <a:ext cx="7260770" cy="1754326"/>
          </a:xfrm>
          <a:prstGeom prst="rect">
            <a:avLst/>
          </a:prstGeom>
        </p:spPr>
        <p:txBody>
          <a:bodyPr wrap="square">
            <a:spAutoFit/>
          </a:bodyPr>
          <a:lstStyle/>
          <a:p>
            <a:pPr marL="285750" indent="-285750" algn="just">
              <a:buFontTx/>
              <a:buChar char="-"/>
            </a:pPr>
            <a:r>
              <a:rPr lang="ru-RU" dirty="0" err="1">
                <a:solidFill>
                  <a:srgbClr val="002060"/>
                </a:solidFill>
                <a:latin typeface="Times New Roman" pitchFamily="18" charset="0"/>
                <a:cs typeface="Times New Roman" pitchFamily="18" charset="0"/>
              </a:rPr>
              <a:t>Мінез-құлықты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түзету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жаңа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дағдыларды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дамыту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Сабақтан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тыс</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уақытта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және</a:t>
            </a:r>
            <a:r>
              <a:rPr lang="ru-RU" dirty="0">
                <a:solidFill>
                  <a:srgbClr val="002060"/>
                </a:solidFill>
                <a:latin typeface="Times New Roman" pitchFamily="18" charset="0"/>
                <a:cs typeface="Times New Roman" pitchFamily="18" charset="0"/>
              </a:rPr>
              <a:t> бос </a:t>
            </a:r>
            <a:r>
              <a:rPr lang="ru-RU" dirty="0" err="1">
                <a:solidFill>
                  <a:srgbClr val="002060"/>
                </a:solidFill>
                <a:latin typeface="Times New Roman" pitchFamily="18" charset="0"/>
                <a:cs typeface="Times New Roman" pitchFamily="18" charset="0"/>
              </a:rPr>
              <a:t>уақытта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жұмыспен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қамту</a:t>
            </a:r>
            <a:r>
              <a:rPr lang="ru-RU" dirty="0">
                <a:solidFill>
                  <a:srgbClr val="002060"/>
                </a:solidFill>
                <a:latin typeface="Times New Roman" pitchFamily="18" charset="0"/>
                <a:cs typeface="Times New Roman" pitchFamily="18" charset="0"/>
              </a:rPr>
              <a:t>;</a:t>
            </a:r>
          </a:p>
          <a:p>
            <a:pPr marL="285750" indent="-285750" algn="just">
              <a:buFontTx/>
              <a:buChar char="-"/>
            </a:pPr>
            <a:r>
              <a:rPr lang="ru-RU" dirty="0" err="1">
                <a:solidFill>
                  <a:srgbClr val="002060"/>
                </a:solidFill>
                <a:latin typeface="Times New Roman" pitchFamily="18" charset="0"/>
                <a:cs typeface="Times New Roman" pitchFamily="18" charset="0"/>
              </a:rPr>
              <a:t>Жалпы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оқыту</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қорынан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көмек</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және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т.б</a:t>
            </a:r>
            <a:r>
              <a:rPr lang="ru-RU" dirty="0">
                <a:solidFill>
                  <a:srgbClr val="002060"/>
                </a:solidFill>
                <a:latin typeface="Times New Roman" pitchFamily="18" charset="0"/>
                <a:cs typeface="Times New Roman" pitchFamily="18" charset="0"/>
              </a:rPr>
              <a:t>.</a:t>
            </a:r>
          </a:p>
          <a:p>
            <a:pPr algn="just"/>
            <a:r>
              <a:rPr lang="ru-RU" dirty="0" smtClean="0">
                <a:solidFill>
                  <a:srgbClr val="002060"/>
                </a:solidFill>
                <a:latin typeface="Times New Roman" pitchFamily="18" charset="0"/>
                <a:cs typeface="Times New Roman" pitchFamily="18" charset="0"/>
              </a:rPr>
              <a:t>9</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Білім</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алушының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жалпы</a:t>
            </a:r>
            <a:r>
              <a:rPr lang="ru-RU" dirty="0">
                <a:solidFill>
                  <a:srgbClr val="002060"/>
                </a:solidFill>
                <a:latin typeface="Times New Roman" pitchFamily="18" charset="0"/>
                <a:cs typeface="Times New Roman" pitchFamily="18" charset="0"/>
              </a:rPr>
              <a:t> МЕА </a:t>
            </a:r>
            <a:r>
              <a:rPr lang="ru-RU" dirty="0" err="1">
                <a:solidFill>
                  <a:srgbClr val="002060"/>
                </a:solidFill>
                <a:latin typeface="Times New Roman" pitchFamily="18" charset="0"/>
                <a:cs typeface="Times New Roman" pitchFamily="18" charset="0"/>
              </a:rPr>
              <a:t>мерзімі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үш</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айдан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алты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айға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дейін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Қажет</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болған</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жағдайда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кеңес</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шешімі</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негізінде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ұзартылады</a:t>
            </a:r>
            <a:r>
              <a:rPr lang="ru-RU" dirty="0">
                <a:solidFill>
                  <a:srgbClr val="002060"/>
                </a:solidFill>
                <a:latin typeface="Times New Roman" pitchFamily="18" charset="0"/>
                <a:cs typeface="Times New Roman" pitchFamily="18" charset="0"/>
              </a:rPr>
              <a:t>.</a:t>
            </a:r>
          </a:p>
        </p:txBody>
      </p:sp>
      <p:sp>
        <p:nvSpPr>
          <p:cNvPr id="7" name="Прямоугольник 6"/>
          <p:cNvSpPr/>
          <p:nvPr/>
        </p:nvSpPr>
        <p:spPr>
          <a:xfrm>
            <a:off x="1850571" y="1163045"/>
            <a:ext cx="7097486" cy="1200329"/>
          </a:xfrm>
          <a:prstGeom prst="rect">
            <a:avLst/>
          </a:prstGeom>
        </p:spPr>
        <p:txBody>
          <a:bodyPr wrap="square">
            <a:spAutoFit/>
          </a:bodyPr>
          <a:lstStyle/>
          <a:p>
            <a:pPr algn="just"/>
            <a:endParaRPr lang="en-US" b="1" dirty="0" smtClean="0">
              <a:solidFill>
                <a:srgbClr val="002060"/>
              </a:solidFill>
              <a:latin typeface="Times New Roman" pitchFamily="18" charset="0"/>
              <a:cs typeface="Times New Roman" pitchFamily="18" charset="0"/>
            </a:endParaRPr>
          </a:p>
          <a:p>
            <a:pPr algn="just"/>
            <a:endParaRPr lang="en-US" b="1" dirty="0">
              <a:solidFill>
                <a:srgbClr val="002060"/>
              </a:solidFill>
              <a:latin typeface="Times New Roman" pitchFamily="18" charset="0"/>
              <a:cs typeface="Times New Roman" pitchFamily="18" charset="0"/>
            </a:endParaRPr>
          </a:p>
          <a:p>
            <a:pPr algn="just"/>
            <a:endParaRPr lang="en-US" b="1" dirty="0" smtClean="0">
              <a:solidFill>
                <a:srgbClr val="002060"/>
              </a:solidFill>
              <a:latin typeface="Times New Roman" pitchFamily="18" charset="0"/>
              <a:cs typeface="Times New Roman" pitchFamily="18" charset="0"/>
            </a:endParaRPr>
          </a:p>
          <a:p>
            <a:pPr algn="just"/>
            <a:r>
              <a:rPr lang="ru-RU" b="1" dirty="0" smtClean="0">
                <a:solidFill>
                  <a:srgbClr val="002060"/>
                </a:solidFill>
                <a:latin typeface="Times New Roman" pitchFamily="18" charset="0"/>
                <a:cs typeface="Times New Roman" pitchFamily="18" charset="0"/>
              </a:rPr>
              <a:t>10</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Профилактикалық</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кеңес</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отырысының</a:t>
            </a:r>
            <a:r>
              <a:rPr lang="ru-RU" b="1" dirty="0">
                <a:solidFill>
                  <a:srgbClr val="002060"/>
                </a:solidFill>
                <a:latin typeface="Times New Roman" pitchFamily="18" charset="0"/>
                <a:cs typeface="Times New Roman" pitchFamily="18" charset="0"/>
              </a:rPr>
              <a:t> </a:t>
            </a:r>
            <a:r>
              <a:rPr lang="ru-RU" b="1" dirty="0" err="1">
                <a:solidFill>
                  <a:srgbClr val="002060"/>
                </a:solidFill>
                <a:latin typeface="Times New Roman" pitchFamily="18" charset="0"/>
                <a:cs typeface="Times New Roman" pitchFamily="18" charset="0"/>
              </a:rPr>
              <a:t>хаттамасында</a:t>
            </a:r>
            <a:r>
              <a:rPr lang="ru-RU" b="1" dirty="0">
                <a:solidFill>
                  <a:srgbClr val="002060"/>
                </a:solidFill>
                <a:latin typeface="Times New Roman" pitchFamily="18" charset="0"/>
                <a:cs typeface="Times New Roman" pitchFamily="18" charset="0"/>
              </a:rPr>
              <a:t>:</a:t>
            </a:r>
          </a:p>
        </p:txBody>
      </p:sp>
      <p:sp>
        <p:nvSpPr>
          <p:cNvPr id="8" name="Прямоугольник 7"/>
          <p:cNvSpPr/>
          <p:nvPr/>
        </p:nvSpPr>
        <p:spPr>
          <a:xfrm>
            <a:off x="1730829" y="972304"/>
            <a:ext cx="7173685" cy="2862322"/>
          </a:xfrm>
          <a:prstGeom prst="rect">
            <a:avLst/>
          </a:prstGeom>
        </p:spPr>
        <p:txBody>
          <a:bodyPr wrap="square">
            <a:spAutoFit/>
          </a:bodyPr>
          <a:lstStyle/>
          <a:p>
            <a:pPr marL="342900" indent="-342900" algn="just">
              <a:buClr>
                <a:srgbClr val="0070C0"/>
              </a:buClr>
              <a:buFont typeface="Arial" panose="020B0604020202020204" pitchFamily="34" charset="0"/>
              <a:buChar char="•"/>
            </a:pPr>
            <a:endParaRPr lang="en-US" dirty="0" smtClean="0">
              <a:solidFill>
                <a:srgbClr val="002060"/>
              </a:solidFill>
              <a:latin typeface="Times New Roman" pitchFamily="18" charset="0"/>
              <a:cs typeface="Times New Roman" pitchFamily="18" charset="0"/>
            </a:endParaRPr>
          </a:p>
          <a:p>
            <a:pPr marL="342900" indent="-342900" algn="just">
              <a:buClr>
                <a:srgbClr val="0070C0"/>
              </a:buClr>
              <a:buFont typeface="Arial" panose="020B0604020202020204" pitchFamily="34" charset="0"/>
              <a:buChar char="•"/>
            </a:pPr>
            <a:endParaRPr lang="en-US" dirty="0">
              <a:solidFill>
                <a:srgbClr val="002060"/>
              </a:solidFill>
              <a:latin typeface="Times New Roman" pitchFamily="18" charset="0"/>
              <a:cs typeface="Times New Roman" pitchFamily="18" charset="0"/>
            </a:endParaRPr>
          </a:p>
          <a:p>
            <a:pPr algn="just">
              <a:buClr>
                <a:srgbClr val="0070C0"/>
              </a:buClr>
            </a:pPr>
            <a:endParaRPr lang="en-US" dirty="0" smtClean="0">
              <a:solidFill>
                <a:srgbClr val="002060"/>
              </a:solidFill>
              <a:latin typeface="Times New Roman" pitchFamily="18" charset="0"/>
              <a:cs typeface="Times New Roman" pitchFamily="18" charset="0"/>
            </a:endParaRPr>
          </a:p>
          <a:p>
            <a:pPr marL="342900" indent="-342900" algn="just">
              <a:buClr>
                <a:srgbClr val="0070C0"/>
              </a:buClr>
              <a:buFont typeface="Arial" panose="020B0604020202020204" pitchFamily="34" charset="0"/>
              <a:buChar char="•"/>
            </a:pPr>
            <a:endParaRPr lang="en-US" dirty="0" smtClean="0">
              <a:solidFill>
                <a:srgbClr val="002060"/>
              </a:solidFill>
              <a:latin typeface="Times New Roman" pitchFamily="18" charset="0"/>
              <a:cs typeface="Times New Roman" pitchFamily="18" charset="0"/>
            </a:endParaRPr>
          </a:p>
          <a:p>
            <a:pPr marL="342900" indent="-342900" algn="just">
              <a:buClr>
                <a:srgbClr val="0070C0"/>
              </a:buClr>
              <a:buFont typeface="Arial" panose="020B0604020202020204" pitchFamily="34" charset="0"/>
              <a:buChar char="•"/>
            </a:pPr>
            <a:endParaRPr lang="en-US" dirty="0" smtClean="0">
              <a:solidFill>
                <a:srgbClr val="002060"/>
              </a:solidFill>
              <a:latin typeface="Times New Roman" pitchFamily="18" charset="0"/>
              <a:cs typeface="Times New Roman" pitchFamily="18" charset="0"/>
            </a:endParaRPr>
          </a:p>
          <a:p>
            <a:pPr marL="342900" indent="-342900" algn="just">
              <a:buClr>
                <a:srgbClr val="0070C0"/>
              </a:buClr>
              <a:buFont typeface="Arial" panose="020B0604020202020204" pitchFamily="34" charset="0"/>
              <a:buChar char="•"/>
            </a:pPr>
            <a:r>
              <a:rPr lang="ru-RU" dirty="0" err="1" smtClean="0">
                <a:solidFill>
                  <a:srgbClr val="002060"/>
                </a:solidFill>
                <a:latin typeface="Times New Roman" pitchFamily="18" charset="0"/>
                <a:cs typeface="Times New Roman" pitchFamily="18" charset="0"/>
              </a:rPr>
              <a:t>өткізілген</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күні</a:t>
            </a:r>
            <a:r>
              <a:rPr lang="ru-RU" dirty="0" smtClean="0">
                <a:solidFill>
                  <a:srgbClr val="002060"/>
                </a:solidFill>
                <a:latin typeface="Times New Roman" pitchFamily="18" charset="0"/>
                <a:cs typeface="Times New Roman" pitchFamily="18" charset="0"/>
              </a:rPr>
              <a:t>, </a:t>
            </a:r>
          </a:p>
          <a:p>
            <a:pPr marL="342900" indent="-342900" algn="just">
              <a:buClr>
                <a:srgbClr val="0070C0"/>
              </a:buClr>
              <a:buFont typeface="Arial" panose="020B0604020202020204" pitchFamily="34" charset="0"/>
              <a:buChar char="•"/>
            </a:pPr>
            <a:r>
              <a:rPr lang="ru-RU" dirty="0" err="1" smtClean="0">
                <a:solidFill>
                  <a:srgbClr val="002060"/>
                </a:solidFill>
                <a:latin typeface="Times New Roman" pitchFamily="18" charset="0"/>
                <a:cs typeface="Times New Roman" pitchFamily="18" charset="0"/>
              </a:rPr>
              <a:t>қатысушылар</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туралы</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деректер</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аты-жөні</a:t>
            </a:r>
            <a:r>
              <a:rPr lang="ru-RU" dirty="0" smtClean="0">
                <a:solidFill>
                  <a:srgbClr val="002060"/>
                </a:solidFill>
                <a:latin typeface="Times New Roman" pitchFamily="18" charset="0"/>
                <a:cs typeface="Times New Roman" pitchFamily="18" charset="0"/>
              </a:rPr>
              <a:t> (бар </a:t>
            </a:r>
            <a:r>
              <a:rPr lang="ru-RU" dirty="0" err="1" smtClean="0">
                <a:solidFill>
                  <a:srgbClr val="002060"/>
                </a:solidFill>
                <a:latin typeface="Times New Roman" pitchFamily="18" charset="0"/>
                <a:cs typeface="Times New Roman" pitchFamily="18" charset="0"/>
              </a:rPr>
              <a:t>болса</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лауазымы</a:t>
            </a:r>
            <a:r>
              <a:rPr lang="ru-RU" dirty="0" smtClean="0">
                <a:solidFill>
                  <a:srgbClr val="002060"/>
                </a:solidFill>
                <a:latin typeface="Times New Roman" pitchFamily="18" charset="0"/>
                <a:cs typeface="Times New Roman" pitchFamily="18" charset="0"/>
              </a:rPr>
              <a:t>), </a:t>
            </a:r>
          </a:p>
          <a:p>
            <a:pPr marL="342900" indent="-342900" algn="just">
              <a:buClr>
                <a:srgbClr val="0070C0"/>
              </a:buClr>
              <a:buFont typeface="Arial" panose="020B0604020202020204" pitchFamily="34" charset="0"/>
              <a:buChar char="•"/>
            </a:pPr>
            <a:r>
              <a:rPr lang="ru-RU" dirty="0" err="1" smtClean="0">
                <a:solidFill>
                  <a:srgbClr val="002060"/>
                </a:solidFill>
                <a:latin typeface="Times New Roman" pitchFamily="18" charset="0"/>
                <a:cs typeface="Times New Roman" pitchFamily="18" charset="0"/>
              </a:rPr>
              <a:t>күн</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тәртібі</a:t>
            </a:r>
            <a:r>
              <a:rPr lang="ru-RU" dirty="0" smtClean="0">
                <a:solidFill>
                  <a:srgbClr val="002060"/>
                </a:solidFill>
                <a:latin typeface="Times New Roman" pitchFamily="18" charset="0"/>
                <a:cs typeface="Times New Roman" pitchFamily="18" charset="0"/>
              </a:rPr>
              <a:t>,</a:t>
            </a:r>
          </a:p>
          <a:p>
            <a:pPr marL="342900" indent="-342900" algn="just">
              <a:buClr>
                <a:srgbClr val="0070C0"/>
              </a:buClr>
              <a:buFont typeface="Arial" panose="020B0604020202020204" pitchFamily="34" charset="0"/>
              <a:buChar char="•"/>
            </a:pPr>
            <a:r>
              <a:rPr lang="ru-RU" dirty="0" err="1" smtClean="0">
                <a:solidFill>
                  <a:srgbClr val="002060"/>
                </a:solidFill>
                <a:latin typeface="Times New Roman" pitchFamily="18" charset="0"/>
                <a:cs typeface="Times New Roman" pitchFamily="18" charset="0"/>
              </a:rPr>
              <a:t>тыңдау</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қорытындылары</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бойынша</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қысқаша</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үзінді</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көшірме</a:t>
            </a:r>
            <a:r>
              <a:rPr lang="ru-RU" dirty="0" smtClean="0">
                <a:solidFill>
                  <a:srgbClr val="002060"/>
                </a:solidFill>
                <a:latin typeface="Times New Roman" pitchFamily="18" charset="0"/>
                <a:cs typeface="Times New Roman" pitchFamily="18" charset="0"/>
              </a:rPr>
              <a:t>,</a:t>
            </a:r>
          </a:p>
          <a:p>
            <a:pPr marL="342900" indent="-342900" algn="just">
              <a:buClr>
                <a:srgbClr val="0070C0"/>
              </a:buClr>
              <a:buFont typeface="Arial" panose="020B0604020202020204" pitchFamily="34" charset="0"/>
              <a:buChar char="•"/>
            </a:pPr>
            <a:r>
              <a:rPr lang="ru-RU" dirty="0" err="1" smtClean="0">
                <a:solidFill>
                  <a:srgbClr val="002060"/>
                </a:solidFill>
                <a:latin typeface="Times New Roman" pitchFamily="18" charset="0"/>
                <a:cs typeface="Times New Roman" pitchFamily="18" charset="0"/>
              </a:rPr>
              <a:t>қабылданған</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шешім</a:t>
            </a:r>
            <a:r>
              <a:rPr lang="ru-RU" dirty="0" smtClean="0">
                <a:solidFill>
                  <a:srgbClr val="002060"/>
                </a:solidFill>
                <a:latin typeface="Times New Roman" pitchFamily="18" charset="0"/>
                <a:cs typeface="Times New Roman" pitchFamily="18" charset="0"/>
              </a:rPr>
              <a:t>.</a:t>
            </a:r>
            <a:endParaRPr lang="ru-RU" dirty="0">
              <a:solidFill>
                <a:srgbClr val="002060"/>
              </a:solidFill>
              <a:latin typeface="Times New Roman" pitchFamily="18" charset="0"/>
              <a:cs typeface="Times New Roman" pitchFamily="18" charset="0"/>
            </a:endParaRPr>
          </a:p>
        </p:txBody>
      </p:sp>
      <p:sp>
        <p:nvSpPr>
          <p:cNvPr id="9" name="Прямоугольник 8"/>
          <p:cNvSpPr/>
          <p:nvPr/>
        </p:nvSpPr>
        <p:spPr>
          <a:xfrm>
            <a:off x="1861457" y="2882276"/>
            <a:ext cx="7086600" cy="2862322"/>
          </a:xfrm>
          <a:prstGeom prst="rect">
            <a:avLst/>
          </a:prstGeom>
        </p:spPr>
        <p:txBody>
          <a:bodyPr wrap="square">
            <a:spAutoFit/>
          </a:bodyPr>
          <a:lstStyle/>
          <a:p>
            <a:pPr algn="just">
              <a:buClr>
                <a:srgbClr val="0070C0"/>
              </a:buClr>
            </a:pPr>
            <a:endParaRPr lang="en-US" b="1" dirty="0" smtClean="0">
              <a:solidFill>
                <a:srgbClr val="002060"/>
              </a:solidFill>
              <a:latin typeface="Times New Roman" pitchFamily="18" charset="0"/>
              <a:cs typeface="Times New Roman" pitchFamily="18" charset="0"/>
            </a:endParaRPr>
          </a:p>
          <a:p>
            <a:pPr algn="just">
              <a:buClr>
                <a:srgbClr val="0070C0"/>
              </a:buClr>
            </a:pPr>
            <a:endParaRPr lang="en-US" b="1" dirty="0">
              <a:solidFill>
                <a:srgbClr val="002060"/>
              </a:solidFill>
              <a:latin typeface="Times New Roman" pitchFamily="18" charset="0"/>
              <a:cs typeface="Times New Roman" pitchFamily="18" charset="0"/>
            </a:endParaRPr>
          </a:p>
          <a:p>
            <a:pPr algn="just">
              <a:buClr>
                <a:srgbClr val="0070C0"/>
              </a:buClr>
            </a:pPr>
            <a:endParaRPr lang="en-US" b="1" dirty="0" smtClean="0">
              <a:solidFill>
                <a:srgbClr val="002060"/>
              </a:solidFill>
              <a:latin typeface="Times New Roman" pitchFamily="18" charset="0"/>
              <a:cs typeface="Times New Roman" pitchFamily="18" charset="0"/>
            </a:endParaRPr>
          </a:p>
          <a:p>
            <a:pPr algn="just">
              <a:buClr>
                <a:srgbClr val="0070C0"/>
              </a:buClr>
            </a:pPr>
            <a:endParaRPr lang="en-US" b="1" dirty="0" smtClean="0">
              <a:solidFill>
                <a:srgbClr val="002060"/>
              </a:solidFill>
              <a:latin typeface="Times New Roman" pitchFamily="18" charset="0"/>
              <a:cs typeface="Times New Roman" pitchFamily="18" charset="0"/>
            </a:endParaRPr>
          </a:p>
          <a:p>
            <a:pPr algn="just">
              <a:buClr>
                <a:srgbClr val="0070C0"/>
              </a:buClr>
            </a:pPr>
            <a:r>
              <a:rPr lang="ru-RU" b="1" dirty="0" smtClean="0">
                <a:solidFill>
                  <a:srgbClr val="002060"/>
                </a:solidFill>
                <a:latin typeface="Times New Roman" pitchFamily="18" charset="0"/>
                <a:cs typeface="Times New Roman" pitchFamily="18" charset="0"/>
              </a:rPr>
              <a:t>11</a:t>
            </a:r>
            <a:r>
              <a:rPr lang="ru-RU" b="1"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кеңесінің</a:t>
            </a:r>
            <a:r>
              <a:rPr lang="ru-RU" dirty="0">
                <a:solidFill>
                  <a:srgbClr val="FF000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хаттамасына</a:t>
            </a:r>
            <a:r>
              <a:rPr lang="ru-RU" dirty="0">
                <a:solidFill>
                  <a:srgbClr val="FF000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төрағалық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етуші</a:t>
            </a:r>
            <a:r>
              <a:rPr lang="ru-RU" dirty="0">
                <a:solidFill>
                  <a:srgbClr val="002060"/>
                </a:solidFill>
                <a:latin typeface="Times New Roman" pitchFamily="18" charset="0"/>
                <a:cs typeface="Times New Roman" pitchFamily="18" charset="0"/>
              </a:rPr>
              <a:t> мен </a:t>
            </a:r>
            <a:r>
              <a:rPr lang="ru-RU" dirty="0" err="1">
                <a:solidFill>
                  <a:srgbClr val="002060"/>
                </a:solidFill>
                <a:latin typeface="Times New Roman" pitchFamily="18" charset="0"/>
                <a:cs typeface="Times New Roman" pitchFamily="18" charset="0"/>
              </a:rPr>
              <a:t>хатшы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қол</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қояды</a:t>
            </a:r>
            <a:r>
              <a:rPr lang="ru-RU" dirty="0">
                <a:solidFill>
                  <a:srgbClr val="002060"/>
                </a:solidFill>
                <a:latin typeface="Times New Roman" pitchFamily="18" charset="0"/>
                <a:cs typeface="Times New Roman" pitchFamily="18" charset="0"/>
              </a:rPr>
              <a:t>.</a:t>
            </a:r>
          </a:p>
          <a:p>
            <a:pPr algn="just">
              <a:buClr>
                <a:srgbClr val="0070C0"/>
              </a:buClr>
            </a:pPr>
            <a:r>
              <a:rPr lang="ru-RU" dirty="0">
                <a:solidFill>
                  <a:srgbClr val="002060"/>
                </a:solidFill>
                <a:latin typeface="Times New Roman" pitchFamily="18" charset="0"/>
                <a:cs typeface="Times New Roman" pitchFamily="18" charset="0"/>
              </a:rPr>
              <a:t>12. </a:t>
            </a:r>
            <a:r>
              <a:rPr lang="ru-RU" dirty="0" err="1">
                <a:solidFill>
                  <a:srgbClr val="002060"/>
                </a:solidFill>
                <a:latin typeface="Times New Roman" pitchFamily="18" charset="0"/>
                <a:cs typeface="Times New Roman" pitchFamily="18" charset="0"/>
              </a:rPr>
              <a:t>Кеңес</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материалдарына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жеке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жұмыстың</a:t>
            </a:r>
            <a:r>
              <a:rPr lang="ru-RU" dirty="0">
                <a:solidFill>
                  <a:srgbClr val="00206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FF0000"/>
                </a:solidFill>
                <a:latin typeface="Times New Roman" pitchFamily="18" charset="0"/>
                <a:cs typeface="Times New Roman" pitchFamily="18" charset="0"/>
              </a:rPr>
              <a:t>жоспарлары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қоса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беріледі</a:t>
            </a:r>
            <a:r>
              <a:rPr lang="ru-RU" dirty="0">
                <a:solidFill>
                  <a:srgbClr val="002060"/>
                </a:solidFill>
                <a:latin typeface="Times New Roman" pitchFamily="18" charset="0"/>
                <a:cs typeface="Times New Roman" pitchFamily="18" charset="0"/>
              </a:rPr>
              <a:t>.</a:t>
            </a:r>
          </a:p>
          <a:p>
            <a:pPr algn="just">
              <a:buClr>
                <a:srgbClr val="0070C0"/>
              </a:buClr>
            </a:pPr>
            <a:r>
              <a:rPr lang="ru-RU" dirty="0">
                <a:solidFill>
                  <a:srgbClr val="002060"/>
                </a:solidFill>
                <a:latin typeface="Times New Roman" pitchFamily="18" charset="0"/>
                <a:cs typeface="Times New Roman" pitchFamily="18" charset="0"/>
              </a:rPr>
              <a:t>13. </a:t>
            </a:r>
            <a:r>
              <a:rPr lang="ru-RU" dirty="0" err="1">
                <a:solidFill>
                  <a:srgbClr val="002060"/>
                </a:solidFill>
                <a:latin typeface="Times New Roman" pitchFamily="18" charset="0"/>
                <a:cs typeface="Times New Roman" pitchFamily="18" charset="0"/>
              </a:rPr>
              <a:t>Профилактикалық</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жұмыстың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жеке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жоспарының</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бір</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данасы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ата-аналарға</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немесе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өзге</a:t>
            </a:r>
            <a:r>
              <a:rPr lang="ru-RU" dirty="0">
                <a:solidFill>
                  <a:srgbClr val="002060"/>
                </a:solidFill>
                <a:latin typeface="Times New Roman" pitchFamily="18" charset="0"/>
                <a:cs typeface="Times New Roman" pitchFamily="18" charset="0"/>
              </a:rPr>
              <a:t> де </a:t>
            </a:r>
            <a:r>
              <a:rPr lang="ru-RU" dirty="0" err="1">
                <a:solidFill>
                  <a:srgbClr val="002060"/>
                </a:solidFill>
                <a:latin typeface="Times New Roman" pitchFamily="18" charset="0"/>
                <a:cs typeface="Times New Roman" pitchFamily="18" charset="0"/>
              </a:rPr>
              <a:t>заңды</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өкілге</a:t>
            </a:r>
            <a:r>
              <a:rPr lang="ru-RU" dirty="0">
                <a:solidFill>
                  <a:srgbClr val="002060"/>
                </a:solidFill>
                <a:latin typeface="Times New Roman" pitchFamily="18" charset="0"/>
                <a:cs typeface="Times New Roman" pitchFamily="18" charset="0"/>
              </a:rPr>
              <a:t> </a:t>
            </a:r>
            <a:r>
              <a:rPr lang="ru-RU" dirty="0" err="1">
                <a:solidFill>
                  <a:srgbClr val="002060"/>
                </a:solidFill>
                <a:latin typeface="Times New Roman" pitchFamily="18" charset="0"/>
                <a:cs typeface="Times New Roman" pitchFamily="18" charset="0"/>
              </a:rPr>
              <a:t>беріледі</a:t>
            </a:r>
            <a:r>
              <a:rPr lang="ru-RU" dirty="0">
                <a:solidFill>
                  <a:srgbClr val="002060"/>
                </a:solidFill>
                <a:latin typeface="Times New Roman" pitchFamily="18" charset="0"/>
                <a:cs typeface="Times New Roman" pitchFamily="18" charset="0"/>
              </a:rPr>
              <a:t>.</a:t>
            </a:r>
            <a:endParaRPr lang="ru-RU" sz="12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0960178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9113" y="971072"/>
            <a:ext cx="7083570" cy="962001"/>
          </a:xfrm>
        </p:spPr>
        <p:txBody>
          <a:bodyPr>
            <a:normAutofit fontScale="90000"/>
          </a:bodyPr>
          <a:lstStyle/>
          <a:p>
            <a:pPr algn="ct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t>
            </a:r>
            <a:r>
              <a:rPr lang="kk-KZ" altLang="ru-RU" sz="2200" b="1" dirty="0" smtClean="0">
                <a:latin typeface="Times New Roman" pitchFamily="18" charset="0"/>
                <a:cs typeface="Times New Roman" pitchFamily="18" charset="0"/>
              </a:rPr>
              <a:t>     </a:t>
            </a:r>
            <a:br>
              <a:rPr lang="kk-KZ" altLang="ru-RU" sz="2200" b="1" dirty="0" smtClean="0">
                <a:latin typeface="Times New Roman" pitchFamily="18" charset="0"/>
                <a:cs typeface="Times New Roman" pitchFamily="18" charset="0"/>
              </a:rPr>
            </a:br>
            <a:r>
              <a:rPr lang="kk-KZ" altLang="ru-RU" sz="2200" b="1" dirty="0">
                <a:latin typeface="Times New Roman" pitchFamily="18" charset="0"/>
                <a:cs typeface="Times New Roman" pitchFamily="18" charset="0"/>
              </a:rPr>
              <a:t/>
            </a:r>
            <a:br>
              <a:rPr lang="kk-KZ" altLang="ru-RU" sz="2200" b="1" dirty="0">
                <a:latin typeface="Times New Roman" pitchFamily="18" charset="0"/>
                <a:cs typeface="Times New Roman" pitchFamily="18" charset="0"/>
              </a:rPr>
            </a:br>
            <a:r>
              <a:rPr lang="kk-KZ" altLang="ru-RU" sz="2200" b="1" dirty="0" smtClean="0">
                <a:latin typeface="Times New Roman" pitchFamily="18" charset="0"/>
                <a:cs typeface="Times New Roman" pitchFamily="18" charset="0"/>
              </a:rPr>
              <a:t/>
            </a:r>
            <a:br>
              <a:rPr lang="kk-KZ" altLang="ru-RU" sz="2200" b="1" dirty="0" smtClean="0">
                <a:latin typeface="Times New Roman" pitchFamily="18" charset="0"/>
                <a:cs typeface="Times New Roman" pitchFamily="18" charset="0"/>
              </a:rPr>
            </a:br>
            <a:endParaRPr lang="ru-RU" sz="2700" b="1" dirty="0"/>
          </a:p>
        </p:txBody>
      </p:sp>
      <p:sp>
        <p:nvSpPr>
          <p:cNvPr id="3" name="Текст 2"/>
          <p:cNvSpPr>
            <a:spLocks noGrp="1"/>
          </p:cNvSpPr>
          <p:nvPr>
            <p:ph type="body" idx="1"/>
          </p:nvPr>
        </p:nvSpPr>
        <p:spPr>
          <a:xfrm>
            <a:off x="1915886" y="175890"/>
            <a:ext cx="7064828" cy="1221985"/>
          </a:xfrm>
        </p:spPr>
        <p:txBody>
          <a:bodyPr>
            <a:normAutofit fontScale="70000" lnSpcReduction="20000"/>
          </a:bodyPr>
          <a:lstStyle/>
          <a:p>
            <a:pPr algn="ctr"/>
            <a:r>
              <a:rPr lang="ru-RU" sz="2600" dirty="0" err="1">
                <a:solidFill>
                  <a:srgbClr val="C00000"/>
                </a:solidFill>
                <a:latin typeface="Times New Roman" pitchFamily="18" charset="0"/>
                <a:ea typeface="Times New Roman" pitchFamily="18" charset="0"/>
                <a:cs typeface="Times New Roman" pitchFamily="18" charset="0"/>
              </a:rPr>
              <a:t>Қазақстан</a:t>
            </a:r>
            <a:r>
              <a:rPr lang="ru-RU" sz="2600" dirty="0">
                <a:solidFill>
                  <a:srgbClr val="C00000"/>
                </a:solidFill>
                <a:latin typeface="Times New Roman" pitchFamily="18" charset="0"/>
                <a:ea typeface="Times New Roman" pitchFamily="18" charset="0"/>
                <a:cs typeface="Times New Roman" pitchFamily="18" charset="0"/>
              </a:rPr>
              <a:t> </a:t>
            </a:r>
            <a:r>
              <a:rPr lang="ru-RU" sz="2600" dirty="0" err="1">
                <a:solidFill>
                  <a:srgbClr val="C00000"/>
                </a:solidFill>
                <a:latin typeface="Times New Roman" pitchFamily="18" charset="0"/>
                <a:ea typeface="Times New Roman" pitchFamily="18" charset="0"/>
                <a:cs typeface="Times New Roman" pitchFamily="18" charset="0"/>
              </a:rPr>
              <a:t>Республикасы</a:t>
            </a:r>
            <a:r>
              <a:rPr lang="ru-RU" sz="2600" dirty="0">
                <a:solidFill>
                  <a:srgbClr val="C00000"/>
                </a:solidFill>
                <a:latin typeface="Times New Roman" pitchFamily="18" charset="0"/>
                <a:ea typeface="Times New Roman" pitchFamily="18" charset="0"/>
                <a:cs typeface="Times New Roman" pitchFamily="18" charset="0"/>
              </a:rPr>
              <a:t> </a:t>
            </a:r>
            <a:r>
              <a:rPr lang="ru-RU" sz="2600" dirty="0" err="1">
                <a:solidFill>
                  <a:srgbClr val="C00000"/>
                </a:solidFill>
                <a:latin typeface="Times New Roman" pitchFamily="18" charset="0"/>
                <a:ea typeface="Times New Roman" pitchFamily="18" charset="0"/>
                <a:cs typeface="Times New Roman" pitchFamily="18" charset="0"/>
              </a:rPr>
              <a:t>Оқу-ағарту</a:t>
            </a:r>
            <a:r>
              <a:rPr lang="ru-RU" sz="2600" dirty="0">
                <a:solidFill>
                  <a:srgbClr val="C00000"/>
                </a:solidFill>
                <a:latin typeface="Times New Roman" pitchFamily="18" charset="0"/>
                <a:ea typeface="Times New Roman" pitchFamily="18" charset="0"/>
                <a:cs typeface="Times New Roman" pitchFamily="18" charset="0"/>
              </a:rPr>
              <a:t> </a:t>
            </a:r>
            <a:r>
              <a:rPr lang="ru-RU" sz="2600" dirty="0" err="1">
                <a:solidFill>
                  <a:srgbClr val="C00000"/>
                </a:solidFill>
                <a:latin typeface="Times New Roman" pitchFamily="18" charset="0"/>
                <a:ea typeface="Times New Roman" pitchFamily="18" charset="0"/>
                <a:cs typeface="Times New Roman" pitchFamily="18" charset="0"/>
              </a:rPr>
              <a:t>министрінің</a:t>
            </a:r>
            <a:r>
              <a:rPr lang="ru-RU" sz="2600" dirty="0">
                <a:solidFill>
                  <a:srgbClr val="C00000"/>
                </a:solidFill>
                <a:latin typeface="Times New Roman" pitchFamily="18" charset="0"/>
                <a:ea typeface="Times New Roman" pitchFamily="18" charset="0"/>
                <a:cs typeface="Times New Roman" pitchFamily="18" charset="0"/>
              </a:rPr>
              <a:t> 2023жылғы 3 </a:t>
            </a:r>
            <a:r>
              <a:rPr lang="ru-RU" sz="2600" dirty="0" err="1">
                <a:solidFill>
                  <a:srgbClr val="C00000"/>
                </a:solidFill>
                <a:latin typeface="Times New Roman" pitchFamily="18" charset="0"/>
                <a:ea typeface="Times New Roman" pitchFamily="18" charset="0"/>
                <a:cs typeface="Times New Roman" pitchFamily="18" charset="0"/>
              </a:rPr>
              <a:t>наурыздағы</a:t>
            </a:r>
            <a:r>
              <a:rPr lang="ru-RU" sz="2600" dirty="0">
                <a:solidFill>
                  <a:srgbClr val="C00000"/>
                </a:solidFill>
                <a:latin typeface="Times New Roman" pitchFamily="18" charset="0"/>
                <a:ea typeface="Times New Roman" pitchFamily="18" charset="0"/>
                <a:cs typeface="Times New Roman" pitchFamily="18" charset="0"/>
              </a:rPr>
              <a:t>       № 61бұйрығы</a:t>
            </a:r>
            <a:br>
              <a:rPr lang="ru-RU" sz="2600" dirty="0">
                <a:solidFill>
                  <a:srgbClr val="C00000"/>
                </a:solidFill>
                <a:latin typeface="Times New Roman" pitchFamily="18" charset="0"/>
                <a:ea typeface="Times New Roman" pitchFamily="18" charset="0"/>
                <a:cs typeface="Times New Roman" pitchFamily="18" charset="0"/>
              </a:rPr>
            </a:br>
            <a:r>
              <a:rPr lang="ru-RU" sz="2900" b="1" dirty="0" smtClean="0">
                <a:solidFill>
                  <a:srgbClr val="002060"/>
                </a:solidFill>
                <a:latin typeface="Times New Roman" pitchFamily="18" charset="0"/>
                <a:ea typeface="Times New Roman" pitchFamily="18" charset="0"/>
                <a:cs typeface="Times New Roman" pitchFamily="18" charset="0"/>
              </a:rPr>
              <a:t>Орта </a:t>
            </a:r>
            <a:r>
              <a:rPr lang="ru-RU" sz="2900" b="1" dirty="0" err="1">
                <a:solidFill>
                  <a:srgbClr val="002060"/>
                </a:solidFill>
                <a:latin typeface="Times New Roman" pitchFamily="18" charset="0"/>
                <a:ea typeface="Times New Roman" pitchFamily="18" charset="0"/>
                <a:cs typeface="Times New Roman" pitchFamily="18" charset="0"/>
              </a:rPr>
              <a:t>білім</a:t>
            </a:r>
            <a:r>
              <a:rPr lang="ru-RU" sz="2900" b="1" dirty="0">
                <a:solidFill>
                  <a:srgbClr val="002060"/>
                </a:solidFill>
                <a:latin typeface="Times New Roman" pitchFamily="18" charset="0"/>
                <a:ea typeface="Times New Roman" pitchFamily="18" charset="0"/>
                <a:cs typeface="Times New Roman" pitchFamily="18" charset="0"/>
              </a:rPr>
              <a:t> беру </a:t>
            </a:r>
            <a:r>
              <a:rPr lang="ru-RU" sz="2900" b="1" dirty="0" err="1">
                <a:solidFill>
                  <a:srgbClr val="002060"/>
                </a:solidFill>
                <a:latin typeface="Times New Roman" pitchFamily="18" charset="0"/>
                <a:ea typeface="Times New Roman" pitchFamily="18" charset="0"/>
                <a:cs typeface="Times New Roman" pitchFamily="18" charset="0"/>
              </a:rPr>
              <a:t>ұйымдарында</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мектепішілік</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есепке</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алу</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жөніндегі</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әдістемелік</a:t>
            </a:r>
            <a:r>
              <a:rPr lang="ru-RU" sz="2900" b="1" dirty="0">
                <a:solidFill>
                  <a:srgbClr val="002060"/>
                </a:solidFill>
                <a:latin typeface="Times New Roman" pitchFamily="18" charset="0"/>
                <a:ea typeface="Times New Roman" pitchFamily="18" charset="0"/>
                <a:cs typeface="Times New Roman" pitchFamily="18" charset="0"/>
              </a:rPr>
              <a:t> </a:t>
            </a:r>
            <a:r>
              <a:rPr lang="ru-RU" sz="2900" b="1" dirty="0" err="1">
                <a:solidFill>
                  <a:srgbClr val="002060"/>
                </a:solidFill>
                <a:latin typeface="Times New Roman" pitchFamily="18" charset="0"/>
                <a:ea typeface="Times New Roman" pitchFamily="18" charset="0"/>
                <a:cs typeface="Times New Roman" pitchFamily="18" charset="0"/>
              </a:rPr>
              <a:t>ұсынымдар</a:t>
            </a:r>
            <a:r>
              <a:rPr lang="ru-RU" sz="2900" b="1" dirty="0">
                <a:solidFill>
                  <a:srgbClr val="002060"/>
                </a:solidFill>
                <a:latin typeface="Times New Roman" pitchFamily="18" charset="0"/>
                <a:ea typeface="Times New Roman" pitchFamily="18" charset="0"/>
                <a:cs typeface="Times New Roman" pitchFamily="18" charset="0"/>
              </a:rPr>
              <a:t/>
            </a:r>
            <a:br>
              <a:rPr lang="ru-RU" sz="2900" b="1" dirty="0">
                <a:solidFill>
                  <a:srgbClr val="002060"/>
                </a:solidFill>
                <a:latin typeface="Times New Roman" pitchFamily="18" charset="0"/>
                <a:ea typeface="Times New Roman" pitchFamily="18" charset="0"/>
                <a:cs typeface="Times New Roman" pitchFamily="18" charset="0"/>
              </a:rPr>
            </a:br>
            <a:endParaRPr lang="kk-KZ" sz="2900" b="1" dirty="0" smtClean="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863249" y="1197820"/>
            <a:ext cx="3893502" cy="400110"/>
          </a:xfrm>
          <a:prstGeom prst="rect">
            <a:avLst/>
          </a:prstGeom>
        </p:spPr>
        <p:txBody>
          <a:bodyPr wrap="none">
            <a:spAutoFit/>
          </a:bodyPr>
          <a:lstStyle/>
          <a:p>
            <a:pPr algn="ctr" fontAlgn="auto">
              <a:spcBef>
                <a:spcPts val="1000"/>
              </a:spcBef>
              <a:spcAft>
                <a:spcPts val="0"/>
              </a:spcAft>
              <a:defRPr/>
            </a:pPr>
            <a:r>
              <a:rPr lang="ru-RU" altLang="ru-RU" sz="2000" b="1" dirty="0">
                <a:solidFill>
                  <a:srgbClr val="0070C0"/>
                </a:solidFill>
                <a:latin typeface="Times New Roman" pitchFamily="18" charset="0"/>
                <a:cs typeface="Times New Roman" pitchFamily="18" charset="0"/>
              </a:rPr>
              <a:t>МЕ </a:t>
            </a:r>
            <a:r>
              <a:rPr lang="ru-RU" altLang="ru-RU" sz="2000" b="1" dirty="0" err="1">
                <a:solidFill>
                  <a:srgbClr val="0070C0"/>
                </a:solidFill>
                <a:latin typeface="Times New Roman" pitchFamily="18" charset="0"/>
                <a:cs typeface="Times New Roman" pitchFamily="18" charset="0"/>
              </a:rPr>
              <a:t>алудың</a:t>
            </a:r>
            <a:r>
              <a:rPr lang="ru-RU" altLang="ru-RU" sz="2000" b="1" dirty="0">
                <a:solidFill>
                  <a:srgbClr val="0070C0"/>
                </a:solidFill>
                <a:latin typeface="Times New Roman" pitchFamily="18" charset="0"/>
                <a:cs typeface="Times New Roman" pitchFamily="18" charset="0"/>
              </a:rPr>
              <a:t> </a:t>
            </a:r>
            <a:r>
              <a:rPr lang="ru-RU" altLang="ru-RU" sz="2000" b="1" dirty="0" err="1">
                <a:solidFill>
                  <a:srgbClr val="0070C0"/>
                </a:solidFill>
                <a:latin typeface="Times New Roman" pitchFamily="18" charset="0"/>
                <a:cs typeface="Times New Roman" pitchFamily="18" charset="0"/>
              </a:rPr>
              <a:t>құқықтық</a:t>
            </a:r>
            <a:r>
              <a:rPr lang="ru-RU" altLang="ru-RU" sz="2000" b="1" dirty="0">
                <a:solidFill>
                  <a:srgbClr val="0070C0"/>
                </a:solidFill>
                <a:latin typeface="Times New Roman" pitchFamily="18" charset="0"/>
                <a:cs typeface="Times New Roman" pitchFamily="18" charset="0"/>
              </a:rPr>
              <a:t> </a:t>
            </a:r>
            <a:r>
              <a:rPr lang="ru-RU" altLang="ru-RU" sz="2000" b="1" dirty="0" err="1">
                <a:solidFill>
                  <a:srgbClr val="0070C0"/>
                </a:solidFill>
                <a:latin typeface="Times New Roman" pitchFamily="18" charset="0"/>
                <a:cs typeface="Times New Roman" pitchFamily="18" charset="0"/>
              </a:rPr>
              <a:t>салдары</a:t>
            </a:r>
            <a:endParaRPr lang="ru-RU" altLang="ru-RU" sz="2000" b="1" dirty="0">
              <a:solidFill>
                <a:srgbClr val="0070C0"/>
              </a:solidFill>
              <a:latin typeface="Times New Roman" pitchFamily="18" charset="0"/>
              <a:cs typeface="Times New Roman" pitchFamily="18" charset="0"/>
            </a:endParaRPr>
          </a:p>
        </p:txBody>
      </p:sp>
      <p:sp>
        <p:nvSpPr>
          <p:cNvPr id="5" name="Прямоугольник 4"/>
          <p:cNvSpPr/>
          <p:nvPr/>
        </p:nvSpPr>
        <p:spPr>
          <a:xfrm>
            <a:off x="1632857" y="1859340"/>
            <a:ext cx="7064829" cy="2031325"/>
          </a:xfrm>
          <a:prstGeom prst="rect">
            <a:avLst/>
          </a:prstGeom>
        </p:spPr>
        <p:txBody>
          <a:bodyPr wrap="square">
            <a:spAutoFit/>
          </a:bodyPr>
          <a:lstStyle/>
          <a:p>
            <a:pPr marL="342900" lvl="0" indent="-342900" algn="just">
              <a:buClr>
                <a:srgbClr val="0070C0"/>
              </a:buClr>
              <a:buSzPct val="150000"/>
              <a:buFont typeface="Wingdings" panose="05000000000000000000" pitchFamily="2" charset="2"/>
              <a:buChar char="§"/>
            </a:pPr>
            <a:r>
              <a:rPr lang="ru-RU" b="1" dirty="0" err="1">
                <a:solidFill>
                  <a:srgbClr val="002060"/>
                </a:solidFill>
                <a:latin typeface="Times New Roman" pitchFamily="18" charset="0"/>
                <a:ea typeface="Calibri" panose="020F0502020204030204" pitchFamily="34" charset="0"/>
                <a:cs typeface="Times New Roman" pitchFamily="18" charset="0"/>
              </a:rPr>
              <a:t>Білім</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алушыны</a:t>
            </a:r>
            <a:r>
              <a:rPr lang="ru-RU" b="1" dirty="0">
                <a:solidFill>
                  <a:srgbClr val="002060"/>
                </a:solidFill>
                <a:latin typeface="Times New Roman" pitchFamily="18" charset="0"/>
                <a:ea typeface="Calibri" panose="020F0502020204030204" pitchFamily="34" charset="0"/>
                <a:cs typeface="Times New Roman" pitchFamily="18" charset="0"/>
              </a:rPr>
              <a:t> МЕ </a:t>
            </a:r>
            <a:r>
              <a:rPr lang="ru-RU" b="1" dirty="0" err="1">
                <a:solidFill>
                  <a:srgbClr val="002060"/>
                </a:solidFill>
                <a:latin typeface="Times New Roman" pitchFamily="18" charset="0"/>
                <a:ea typeface="Calibri" panose="020F0502020204030204" pitchFamily="34" charset="0"/>
                <a:cs typeface="Times New Roman" pitchFamily="18" charset="0"/>
              </a:rPr>
              <a:t>қою</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құқықтық</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салдарға</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әкеп</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соқпайды</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және</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уақытылы</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әлеуметтік</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жане</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психологиялық-педагогикалық</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көмек</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көрсетуге</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арналған</a:t>
            </a:r>
            <a:r>
              <a:rPr lang="ru-RU" dirty="0">
                <a:solidFill>
                  <a:srgbClr val="002060"/>
                </a:solidFill>
                <a:latin typeface="Times New Roman" pitchFamily="18" charset="0"/>
                <a:ea typeface="Calibri" panose="020F0502020204030204" pitchFamily="34" charset="0"/>
                <a:cs typeface="Times New Roman" pitchFamily="18" charset="0"/>
              </a:rPr>
              <a:t>.</a:t>
            </a:r>
          </a:p>
          <a:p>
            <a:pPr marL="342900" lvl="0" indent="-342900" algn="just">
              <a:buClr>
                <a:srgbClr val="0070C0"/>
              </a:buClr>
              <a:buSzPct val="150000"/>
              <a:buFont typeface="Wingdings" panose="05000000000000000000" pitchFamily="2" charset="2"/>
              <a:buChar char="§"/>
            </a:pPr>
            <a:r>
              <a:rPr lang="ru-RU" dirty="0" err="1">
                <a:solidFill>
                  <a:srgbClr val="002060"/>
                </a:solidFill>
                <a:latin typeface="Times New Roman" pitchFamily="18" charset="0"/>
                <a:ea typeface="Calibri" panose="020F0502020204030204" pitchFamily="34" charset="0"/>
                <a:cs typeface="Times New Roman" pitchFamily="18" charset="0"/>
              </a:rPr>
              <a:t>Кәмелетке</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толмаған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баланы</a:t>
            </a:r>
            <a:r>
              <a:rPr lang="ru-RU"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C00000"/>
                </a:solidFill>
                <a:latin typeface="Times New Roman" pitchFamily="18" charset="0"/>
                <a:ea typeface="Calibri" panose="020F0502020204030204" pitchFamily="34" charset="0"/>
                <a:cs typeface="Times New Roman" pitchFamily="18" charset="0"/>
              </a:rPr>
              <a:t>ІІО</a:t>
            </a:r>
            <a:r>
              <a:rPr lang="ru-RU" dirty="0" err="1">
                <a:solidFill>
                  <a:srgbClr val="002060"/>
                </a:solidFill>
                <a:latin typeface="Times New Roman" pitchFamily="18" charset="0"/>
                <a:ea typeface="Calibri" panose="020F0502020204030204" pitchFamily="34" charset="0"/>
                <a:cs typeface="Times New Roman" pitchFamily="18" charset="0"/>
              </a:rPr>
              <a:t>есепке</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қою</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жағдайларын</a:t>
            </a:r>
            <a:r>
              <a:rPr lang="ru-RU" dirty="0">
                <a:solidFill>
                  <a:srgbClr val="002060"/>
                </a:solidFill>
                <a:latin typeface="Times New Roman" pitchFamily="18" charset="0"/>
                <a:ea typeface="Calibri" panose="020F0502020204030204" pitchFamily="34" charset="0"/>
                <a:cs typeface="Times New Roman" pitchFamily="18" charset="0"/>
              </a:rPr>
              <a:t> </a:t>
            </a:r>
            <a:r>
              <a:rPr lang="ru-RU" dirty="0" err="1">
                <a:solidFill>
                  <a:srgbClr val="002060"/>
                </a:solidFill>
                <a:latin typeface="Times New Roman" pitchFamily="18" charset="0"/>
                <a:ea typeface="Calibri" panose="020F0502020204030204" pitchFamily="34" charset="0"/>
                <a:cs typeface="Times New Roman" pitchFamily="18" charset="0"/>
              </a:rPr>
              <a:t>қоспағанда</a:t>
            </a:r>
            <a:r>
              <a:rPr lang="ru-RU" dirty="0">
                <a:solidFill>
                  <a:srgbClr val="002060"/>
                </a:solidFill>
                <a:latin typeface="Times New Roman" pitchFamily="18" charset="0"/>
                <a:ea typeface="Calibri" panose="020F0502020204030204" pitchFamily="34" charset="0"/>
                <a:cs typeface="Times New Roman" pitchFamily="18" charset="0"/>
              </a:rPr>
              <a:t>, </a:t>
            </a:r>
            <a:r>
              <a:rPr lang="ru-RU" b="1" dirty="0">
                <a:solidFill>
                  <a:srgbClr val="002060"/>
                </a:solidFill>
                <a:latin typeface="Times New Roman" pitchFamily="18" charset="0"/>
                <a:ea typeface="Calibri" panose="020F0502020204030204" pitchFamily="34" charset="0"/>
                <a:cs typeface="Times New Roman" pitchFamily="18" charset="0"/>
              </a:rPr>
              <a:t>МЕ </a:t>
            </a:r>
            <a:r>
              <a:rPr lang="ru-RU" b="1" dirty="0" err="1">
                <a:solidFill>
                  <a:srgbClr val="002060"/>
                </a:solidFill>
                <a:latin typeface="Times New Roman" pitchFamily="18" charset="0"/>
                <a:ea typeface="Calibri" panose="020F0502020204030204" pitchFamily="34" charset="0"/>
                <a:cs typeface="Times New Roman" pitchFamily="18" charset="0"/>
              </a:rPr>
              <a:t>тұрған</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білім</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алушылардың</a:t>
            </a:r>
            <a:r>
              <a:rPr lang="ru-RU" b="1" dirty="0">
                <a:solidFill>
                  <a:srgbClr val="002060"/>
                </a:solidFill>
                <a:latin typeface="Times New Roman" pitchFamily="18" charset="0"/>
                <a:ea typeface="Calibri" panose="020F0502020204030204" pitchFamily="34" charset="0"/>
                <a:cs typeface="Times New Roman" pitchFamily="18" charset="0"/>
              </a:rPr>
              <a:t> саны </a:t>
            </a:r>
            <a:r>
              <a:rPr lang="ru-RU" b="1" dirty="0" err="1">
                <a:solidFill>
                  <a:srgbClr val="002060"/>
                </a:solidFill>
                <a:latin typeface="Times New Roman" pitchFamily="18" charset="0"/>
                <a:ea typeface="Calibri" panose="020F0502020204030204" pitchFamily="34" charset="0"/>
                <a:cs typeface="Times New Roman" pitchFamily="18" charset="0"/>
              </a:rPr>
              <a:t>білім</a:t>
            </a:r>
            <a:r>
              <a:rPr lang="ru-RU" b="1" dirty="0">
                <a:solidFill>
                  <a:srgbClr val="002060"/>
                </a:solidFill>
                <a:latin typeface="Times New Roman" pitchFamily="18" charset="0"/>
                <a:ea typeface="Calibri" panose="020F0502020204030204" pitchFamily="34" charset="0"/>
                <a:cs typeface="Times New Roman" pitchFamily="18" charset="0"/>
              </a:rPr>
              <a:t> беру </a:t>
            </a:r>
            <a:r>
              <a:rPr lang="ru-RU" b="1" dirty="0" err="1">
                <a:solidFill>
                  <a:srgbClr val="002060"/>
                </a:solidFill>
                <a:latin typeface="Times New Roman" pitchFamily="18" charset="0"/>
                <a:ea typeface="Calibri" panose="020F0502020204030204" pitchFamily="34" charset="0"/>
                <a:cs typeface="Times New Roman" pitchFamily="18" charset="0"/>
              </a:rPr>
              <a:t>ұйымының</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рейтингіне</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теріс</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әсер</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ететін</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көрсеткіш</a:t>
            </a:r>
            <a:r>
              <a:rPr lang="ru-RU" b="1" dirty="0">
                <a:solidFill>
                  <a:srgbClr val="002060"/>
                </a:solidFill>
                <a:latin typeface="Times New Roman" pitchFamily="18" charset="0"/>
                <a:ea typeface="Calibri" panose="020F0502020204030204" pitchFamily="34" charset="0"/>
                <a:cs typeface="Times New Roman" pitchFamily="18" charset="0"/>
              </a:rPr>
              <a:t> </a:t>
            </a:r>
            <a:r>
              <a:rPr lang="ru-RU" b="1" dirty="0" err="1">
                <a:solidFill>
                  <a:srgbClr val="002060"/>
                </a:solidFill>
                <a:latin typeface="Times New Roman" pitchFamily="18" charset="0"/>
                <a:ea typeface="Calibri" panose="020F0502020204030204" pitchFamily="34" charset="0"/>
                <a:cs typeface="Times New Roman" pitchFamily="18" charset="0"/>
              </a:rPr>
              <a:t>ретінде</a:t>
            </a:r>
            <a:r>
              <a:rPr lang="ru-RU" b="1" dirty="0">
                <a:solidFill>
                  <a:srgbClr val="002060"/>
                </a:solidFill>
                <a:latin typeface="Times New Roman" pitchFamily="18" charset="0"/>
                <a:ea typeface="Calibri" panose="020F0502020204030204" pitchFamily="34" charset="0"/>
                <a:cs typeface="Times New Roman" pitchFamily="18" charset="0"/>
              </a:rPr>
              <a:t> бола </a:t>
            </a:r>
            <a:r>
              <a:rPr lang="ru-RU" b="1" dirty="0" err="1">
                <a:solidFill>
                  <a:srgbClr val="002060"/>
                </a:solidFill>
                <a:latin typeface="Times New Roman" pitchFamily="18" charset="0"/>
                <a:ea typeface="Calibri" panose="020F0502020204030204" pitchFamily="34" charset="0"/>
                <a:cs typeface="Times New Roman" pitchFamily="18" charset="0"/>
              </a:rPr>
              <a:t>алмайды</a:t>
            </a:r>
            <a:r>
              <a:rPr lang="ru-RU" b="1" dirty="0">
                <a:solidFill>
                  <a:srgbClr val="002060"/>
                </a:solidFill>
                <a:latin typeface="Times New Roman" pitchFamily="18" charset="0"/>
                <a:ea typeface="Calibri" panose="020F0502020204030204" pitchFamily="34" charset="0"/>
                <a:cs typeface="Times New Roman" pitchFamily="18" charset="0"/>
              </a:rPr>
              <a:t>.</a:t>
            </a:r>
          </a:p>
        </p:txBody>
      </p:sp>
    </p:spTree>
    <p:extLst>
      <p:ext uri="{BB962C8B-B14F-4D97-AF65-F5344CB8AC3E}">
        <p14:creationId xmlns:p14="http://schemas.microsoft.com/office/powerpoint/2010/main" val="612506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Elemental</Template>
  <TotalTime>2282</TotalTime>
  <Words>732</Words>
  <Application>Microsoft Office PowerPoint</Application>
  <PresentationFormat>Экран (4:3)</PresentationFormat>
  <Paragraphs>130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Office Theme</vt:lpstr>
      <vt:lpstr>                                                                                                                                                             </vt:lpstr>
      <vt:lpstr>                                                      «Білім беру ұйымдарында мектепішілік есепке алуды жүргізу жөніндегі әдістемеліек ұсынымдарды бекіту туралы» Қазақстан Республикасы Оқу-ағарту министрінің 2023 жылғы 3 наурыздағы №61 бұйрығына өзгеріс енгізу туралы (№398 бұйрық)</vt:lpstr>
      <vt:lpstr>Мақсаты: </vt:lpstr>
      <vt:lpstr> Қазақстан Республикасы Оқу-ағарту министрінің 2023жылғы 3 наурыздағы       № 61бұйрығы Орта білім беру ұйымдарында мектепішілік есепке алу жөніндегі әдістемелік ұсынымдар </vt:lpstr>
      <vt:lpstr> </vt:lpstr>
      <vt:lpstr>Қазақстан Республикасы Оқу-ағарту министрінің 2023жылғы 3 наурыздағы № 61бұйрығы Орта білім беру ұйымдарында мектепішілік есепке алу жөніндегі әдістемелік ұсынымдар</vt:lpstr>
      <vt:lpstr>       5. Профилактикалық кеңес отырысының қорытындысы бойынша білім алушымен, оның ата-аналарымен немесе өзге де заңды өкілдерімен профилактикалық жұмыстың жеке жоспары (бұдан әрі-ПЖЖЖ) бекітіледі. Әрбір іс-шара бойынша жауапты тұлғалар көрсетіледі және нақты орындау мерзімдері белгіленеді.  6. Мектепішілік есепке алуды жалпы үйлестіруді білім беру ұйымы басшысының жауапты орынбасарлары жүзеге асырады (колледжде ОТІ), бақылауды білім беру ұйымының басшысы қамтамасыз етеді.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User</cp:lastModifiedBy>
  <cp:revision>409</cp:revision>
  <dcterms:created xsi:type="dcterms:W3CDTF">2018-09-04T12:10:47Z</dcterms:created>
  <dcterms:modified xsi:type="dcterms:W3CDTF">2024-03-29T03:09:59Z</dcterms:modified>
</cp:coreProperties>
</file>